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8" r:id="rId1"/>
  </p:sldMasterIdLst>
  <p:notesMasterIdLst>
    <p:notesMasterId r:id="rId49"/>
  </p:notesMasterIdLst>
  <p:handoutMasterIdLst>
    <p:handoutMasterId r:id="rId50"/>
  </p:handoutMasterIdLst>
  <p:sldIdLst>
    <p:sldId id="526" r:id="rId2"/>
    <p:sldId id="645" r:id="rId3"/>
    <p:sldId id="646" r:id="rId4"/>
    <p:sldId id="679" r:id="rId5"/>
    <p:sldId id="534" r:id="rId6"/>
    <p:sldId id="680" r:id="rId7"/>
    <p:sldId id="695" r:id="rId8"/>
    <p:sldId id="653" r:id="rId9"/>
    <p:sldId id="654" r:id="rId10"/>
    <p:sldId id="681" r:id="rId11"/>
    <p:sldId id="699" r:id="rId12"/>
    <p:sldId id="657" r:id="rId13"/>
    <p:sldId id="683" r:id="rId14"/>
    <p:sldId id="694" r:id="rId15"/>
    <p:sldId id="697" r:id="rId16"/>
    <p:sldId id="660" r:id="rId17"/>
    <p:sldId id="661" r:id="rId18"/>
    <p:sldId id="696" r:id="rId19"/>
    <p:sldId id="662" r:id="rId20"/>
    <p:sldId id="663" r:id="rId21"/>
    <p:sldId id="685" r:id="rId22"/>
    <p:sldId id="664" r:id="rId23"/>
    <p:sldId id="686" r:id="rId24"/>
    <p:sldId id="665" r:id="rId25"/>
    <p:sldId id="687" r:id="rId26"/>
    <p:sldId id="666" r:id="rId27"/>
    <p:sldId id="688" r:id="rId28"/>
    <p:sldId id="667" r:id="rId29"/>
    <p:sldId id="668" r:id="rId30"/>
    <p:sldId id="669" r:id="rId31"/>
    <p:sldId id="689" r:id="rId32"/>
    <p:sldId id="670" r:id="rId33"/>
    <p:sldId id="698" r:id="rId34"/>
    <p:sldId id="700" r:id="rId35"/>
    <p:sldId id="701" r:id="rId36"/>
    <p:sldId id="702" r:id="rId37"/>
    <p:sldId id="671" r:id="rId38"/>
    <p:sldId id="672" r:id="rId39"/>
    <p:sldId id="691" r:id="rId40"/>
    <p:sldId id="673" r:id="rId41"/>
    <p:sldId id="674" r:id="rId42"/>
    <p:sldId id="675" r:id="rId43"/>
    <p:sldId id="676" r:id="rId44"/>
    <p:sldId id="677" r:id="rId45"/>
    <p:sldId id="678" r:id="rId46"/>
    <p:sldId id="690" r:id="rId47"/>
    <p:sldId id="703" r:id="rId48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641F"/>
    <a:srgbClr val="F7DFAF"/>
    <a:srgbClr val="CABF36"/>
    <a:srgbClr val="8B7B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3" autoAdjust="0"/>
    <p:restoredTop sz="94255" autoAdjust="0"/>
  </p:normalViewPr>
  <p:slideViewPr>
    <p:cSldViewPr>
      <p:cViewPr varScale="1">
        <p:scale>
          <a:sx n="106" d="100"/>
          <a:sy n="106" d="100"/>
        </p:scale>
        <p:origin x="151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6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18D7ABA-0E4C-4221-90C4-AD53D07568CB}" type="datetimeFigureOut">
              <a:rPr lang="pt-BR"/>
              <a:pPr>
                <a:defRPr/>
              </a:pPr>
              <a:t>05/04/2019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D250A68-F9FF-4291-807C-8DA6EC4ECFA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08498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8F37B6-5232-4B2F-BB08-663FA4DA2AE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23897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679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5315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9140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31912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4191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4191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4239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9198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9198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0780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078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68641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6838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6838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3253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3253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62781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87563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596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596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2931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500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68641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6837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7138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543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29572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72275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72275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6635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8902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776910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0189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686417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752788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292208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2922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9120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5597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9120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671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531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7236296" y="635635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C9FBF334-0839-4D5C-A09A-B883EB31E91C}" type="slidenum">
              <a:rPr lang="pt-BR" smtClean="0"/>
              <a:pPr algn="r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399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7690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351F-53B1-3B4C-8CD4-15B0457E8E3F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43576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E8F6-4F69-E448-82E4-3FF8C30628E4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168340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BAD4-EC93-8B4C-97AE-9AB5F3271B19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81090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7323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022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8279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78988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3538538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" name="CaixaDeTexto 1"/>
          <p:cNvSpPr txBox="1"/>
          <p:nvPr userDrawn="1"/>
        </p:nvSpPr>
        <p:spPr>
          <a:xfrm>
            <a:off x="7236296" y="635635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C9FBF334-0839-4D5C-A09A-B883EB31E91C}" type="slidenum">
              <a:rPr lang="pt-BR" smtClean="0"/>
              <a:pPr algn="r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924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3538538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2E16A-D010-482D-BDBD-59E7F049402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544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Freeform 11"/>
          <p:cNvSpPr/>
          <p:nvPr userDrawn="1"/>
        </p:nvSpPr>
        <p:spPr bwMode="auto">
          <a:xfrm flipV="1">
            <a:off x="162348" y="716342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cxnSp>
        <p:nvCxnSpPr>
          <p:cNvPr id="9" name="Conector reto 8"/>
          <p:cNvCxnSpPr/>
          <p:nvPr userDrawn="1"/>
        </p:nvCxnSpPr>
        <p:spPr>
          <a:xfrm flipV="1">
            <a:off x="22820" y="6179344"/>
            <a:ext cx="9144000" cy="71437"/>
          </a:xfrm>
          <a:prstGeom prst="line">
            <a:avLst/>
          </a:prstGeom>
          <a:ln w="63500" cmpd="thinThick">
            <a:solidFill>
              <a:srgbClr val="F7D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 userDrawn="1"/>
        </p:nvSpPr>
        <p:spPr>
          <a:xfrm>
            <a:off x="7092280" y="6298779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C47DB5B-3A4C-44F4-AC9F-A3953E9B02A2}" type="slidenum">
              <a:rPr lang="pt-BR" smtClean="0"/>
              <a:pPr algn="r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931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4273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9212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89923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8226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99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4143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595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3" name="Conector reto 12"/>
          <p:cNvCxnSpPr/>
          <p:nvPr userDrawn="1"/>
        </p:nvCxnSpPr>
        <p:spPr>
          <a:xfrm>
            <a:off x="0" y="1357313"/>
            <a:ext cx="9144000" cy="1587"/>
          </a:xfrm>
          <a:prstGeom prst="line">
            <a:avLst/>
          </a:prstGeom>
          <a:ln w="127000" cmpd="thinThick">
            <a:solidFill>
              <a:srgbClr val="E1641F">
                <a:alpha val="3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 userDrawn="1"/>
        </p:nvCxnSpPr>
        <p:spPr>
          <a:xfrm flipV="1">
            <a:off x="0" y="6215063"/>
            <a:ext cx="9144000" cy="71437"/>
          </a:xfrm>
          <a:prstGeom prst="line">
            <a:avLst/>
          </a:prstGeom>
          <a:ln w="63500" cmpd="thinThick">
            <a:solidFill>
              <a:srgbClr val="E1641F">
                <a:alpha val="5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 userDrawn="1"/>
        </p:nvSpPr>
        <p:spPr>
          <a:xfrm>
            <a:off x="7452320" y="628650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AF1D3F8-67CF-4A9D-B3E8-E20EF6911ABD}" type="slidenum">
              <a:rPr lang="pt-BR" smtClean="0"/>
              <a:pPr algn="r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18137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  <p:sldLayoutId id="2147483835" r:id="rId18"/>
    <p:sldLayoutId id="2147483837" r:id="rId1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-sc.jus.br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-sc.jus.br/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-sc.jus.br/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-sc.jus.br/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-sc.jus.br/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700" y="1628801"/>
            <a:ext cx="6711654" cy="46196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altLang="pt-BR" sz="3000" b="1" dirty="0" smtClean="0"/>
              <a:t>APRESENTAÇÃO DA PRESTAÇÃO DE CONTAS E PONTOS CRÍTICOS DE EXAME</a:t>
            </a:r>
          </a:p>
          <a:p>
            <a:pPr marL="0" indent="0" algn="ctr">
              <a:buNone/>
            </a:pPr>
            <a:endParaRPr lang="pt-BR" sz="3000" dirty="0" smtClean="0"/>
          </a:p>
          <a:p>
            <a:pPr marL="0" indent="0" algn="ctr">
              <a:buNone/>
            </a:pPr>
            <a:r>
              <a:rPr lang="pt-BR" sz="3000" dirty="0" smtClean="0"/>
              <a:t>Secretaria de Controle Interno e Auditoria</a:t>
            </a:r>
          </a:p>
          <a:p>
            <a:pPr marL="0" indent="0" algn="ctr">
              <a:buNone/>
            </a:pPr>
            <a:r>
              <a:rPr lang="pt-BR" sz="3000" dirty="0" smtClean="0"/>
              <a:t>Seção de Exame de Contas Partidárias</a:t>
            </a:r>
            <a:endParaRPr lang="pt-BR" sz="3000" dirty="0"/>
          </a:p>
          <a:p>
            <a:pPr marL="0" indent="0" algn="ctr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31576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548680"/>
            <a:ext cx="6811096" cy="738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Resolução TSE n. 23.546/2017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612648" y="1340768"/>
            <a:ext cx="8063808" cy="468052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342900" lvl="1" indent="-342900" algn="just">
              <a:defRPr/>
            </a:pPr>
            <a:endParaRPr lang="pt-BR" sz="800" dirty="0" smtClean="0"/>
          </a:p>
          <a:p>
            <a:pPr marL="342900" lvl="1" indent="-342900" algn="just">
              <a:defRPr/>
            </a:pPr>
            <a:r>
              <a:rPr lang="pt-BR" sz="2600" dirty="0"/>
              <a:t>Dispensa de emissão de recibo de doação (art. 11, §§ 2º e 3º</a:t>
            </a:r>
            <a:r>
              <a:rPr lang="pt-BR" sz="2600" dirty="0" smtClean="0"/>
              <a:t>):</a:t>
            </a:r>
            <a:endParaRPr lang="pt-BR" sz="2600" dirty="0"/>
          </a:p>
          <a:p>
            <a:pPr marL="742958" lvl="2" indent="-342900" algn="just">
              <a:defRPr/>
            </a:pPr>
            <a:r>
              <a:rPr lang="pt-BR" sz="2600" dirty="0" smtClean="0"/>
              <a:t>Transferências </a:t>
            </a:r>
            <a:r>
              <a:rPr lang="pt-BR" sz="2600" dirty="0"/>
              <a:t>realizadas entre as contas bancárias de um mesmo órgão </a:t>
            </a:r>
            <a:r>
              <a:rPr lang="pt-BR" sz="2600" dirty="0" smtClean="0"/>
              <a:t>partidário</a:t>
            </a:r>
          </a:p>
          <a:p>
            <a:pPr marL="742958" lvl="2" indent="-342900" algn="just">
              <a:defRPr/>
            </a:pPr>
            <a:r>
              <a:rPr lang="pt-BR" sz="2600" dirty="0" smtClean="0"/>
              <a:t>Créditos </a:t>
            </a:r>
            <a:r>
              <a:rPr lang="pt-BR" sz="2600" dirty="0"/>
              <a:t>em conta bancária decorrentes da transferência da sobra financeira de campanha de </a:t>
            </a:r>
            <a:r>
              <a:rPr lang="pt-BR" sz="2600" dirty="0" smtClean="0"/>
              <a:t>candidatos</a:t>
            </a:r>
          </a:p>
          <a:p>
            <a:pPr marL="742958" lvl="2" indent="-342900" algn="just">
              <a:defRPr/>
            </a:pPr>
            <a:r>
              <a:rPr lang="pt-BR" sz="2600" dirty="0"/>
              <a:t>contribuições </a:t>
            </a:r>
            <a:r>
              <a:rPr lang="pt-BR" sz="2600" dirty="0" smtClean="0"/>
              <a:t>de filiados mediante </a:t>
            </a:r>
            <a:r>
              <a:rPr lang="pt-BR" sz="2600" dirty="0"/>
              <a:t>depósito bancário devidamente identificado, até o valor de R</a:t>
            </a:r>
            <a:r>
              <a:rPr lang="pt-BR" sz="2600" dirty="0" smtClean="0"/>
              <a:t>$ 200,00 por mês</a:t>
            </a:r>
            <a:endParaRPr lang="pt-BR" sz="2600" dirty="0"/>
          </a:p>
          <a:p>
            <a:pPr marL="742958" lvl="2" indent="-342900" algn="just">
              <a:defRPr/>
            </a:pPr>
            <a:endParaRPr lang="pt-BR" sz="2400" dirty="0"/>
          </a:p>
          <a:p>
            <a:pPr marL="742958" lvl="2" indent="-342900" algn="just">
              <a:defRPr/>
            </a:pPr>
            <a:endParaRPr lang="pt-BR" sz="2200" dirty="0" smtClean="0"/>
          </a:p>
          <a:p>
            <a:pPr marL="0" lvl="1" indent="0" algn="just">
              <a:buNone/>
              <a:defRPr/>
            </a:pPr>
            <a:endParaRPr lang="pt-BR" sz="2400" dirty="0" smtClean="0"/>
          </a:p>
          <a:p>
            <a:pPr marL="342900" lvl="1" indent="-342900" algn="just">
              <a:defRPr/>
            </a:pPr>
            <a:endParaRPr lang="pt-BR" sz="2200" dirty="0"/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256179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811096" cy="66627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Resolução TSE n. 23.546/2017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7992888" cy="482453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endParaRPr lang="pt-BR" altLang="pt-BR" sz="1000" dirty="0"/>
          </a:p>
          <a:p>
            <a:pPr marL="285750" lvl="1" indent="-285750" algn="just">
              <a:defRPr/>
            </a:pPr>
            <a:r>
              <a:rPr lang="pt-BR" altLang="pt-BR" sz="2600" b="1" dirty="0" smtClean="0"/>
              <a:t>Autoridades - conceito da norma para vedação</a:t>
            </a:r>
            <a:r>
              <a:rPr lang="pt-BR" altLang="pt-BR" sz="2600" dirty="0" smtClean="0"/>
              <a:t>:</a:t>
            </a:r>
          </a:p>
          <a:p>
            <a:pPr marL="285750" lvl="1" indent="-285750" algn="just">
              <a:defRPr/>
            </a:pPr>
            <a:endParaRPr lang="pt-BR" altLang="pt-BR" sz="1000" dirty="0" smtClean="0"/>
          </a:p>
          <a:p>
            <a:pPr marL="685808" lvl="2" indent="-285750" algn="just">
              <a:defRPr/>
            </a:pPr>
            <a:r>
              <a:rPr lang="pt-BR" sz="2600" dirty="0"/>
              <a:t>Consideram-se autoridades </a:t>
            </a:r>
            <a:r>
              <a:rPr lang="pt-BR" sz="2600" dirty="0" smtClean="0"/>
              <a:t>públicas as pessoas </a:t>
            </a:r>
            <a:r>
              <a:rPr lang="pt-BR" sz="2600" dirty="0"/>
              <a:t>físicas que exerçam função ou cargo público de livre nomeação e exoneração, ou cargo ou emprego público temporário, ressalvados os filiados a partido </a:t>
            </a:r>
            <a:r>
              <a:rPr lang="pt-BR" sz="2600" dirty="0" smtClean="0"/>
              <a:t>político (art. 12, § 1º).</a:t>
            </a:r>
          </a:p>
          <a:p>
            <a:pPr marL="685808" lvl="2" indent="-285750" algn="just">
              <a:defRPr/>
            </a:pP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95942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811096" cy="66627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Resolução TSE n. 23.546/2017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12776"/>
            <a:ext cx="7560840" cy="475252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pt-BR" altLang="pt-BR" sz="2600" b="1" dirty="0" smtClean="0"/>
              <a:t>Gastos</a:t>
            </a:r>
            <a:r>
              <a:rPr lang="pt-BR" altLang="pt-BR" sz="2600" dirty="0" smtClean="0"/>
              <a:t>: </a:t>
            </a:r>
          </a:p>
          <a:p>
            <a:pPr algn="just"/>
            <a:endParaRPr lang="pt-BR" altLang="pt-BR" dirty="0"/>
          </a:p>
          <a:p>
            <a:pPr marL="711200" lvl="1" indent="-285750" algn="just"/>
            <a:r>
              <a:rPr lang="pt-BR" altLang="pt-BR" sz="2600" dirty="0"/>
              <a:t>Gastos partidários são os custos e despesas para a manutenção e consecução dos objetivos e programas do partido (art. 17</a:t>
            </a:r>
            <a:r>
              <a:rPr lang="pt-BR" altLang="pt-BR" sz="2600" dirty="0" smtClean="0"/>
              <a:t>).</a:t>
            </a:r>
          </a:p>
          <a:p>
            <a:pPr marL="711200" lvl="1" indent="-285750" algn="just">
              <a:buNone/>
            </a:pPr>
            <a:endParaRPr lang="pt-BR" altLang="pt-BR" sz="1000" dirty="0"/>
          </a:p>
          <a:p>
            <a:pPr marL="711200" lvl="1" indent="-285750" algn="just"/>
            <a:r>
              <a:rPr lang="pt-BR" altLang="pt-BR" sz="2600" dirty="0"/>
              <a:t>Os gastos devem ser especificados detalhadamente na prestação de contas, para permitir a identificação da sua destinação (art. 4º, IV, e art. </a:t>
            </a:r>
            <a:r>
              <a:rPr lang="pt-BR" altLang="pt-BR" sz="2600" dirty="0" smtClean="0"/>
              <a:t>26, </a:t>
            </a:r>
            <a:r>
              <a:rPr lang="pt-BR" altLang="pt-BR" sz="2600" dirty="0"/>
              <a:t>§ 2º). </a:t>
            </a:r>
          </a:p>
          <a:p>
            <a:pPr lvl="1" algn="just">
              <a:defRPr/>
            </a:pPr>
            <a:endParaRPr lang="pt-BR" sz="2200" dirty="0"/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13571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811096" cy="66627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Resolução TSE n. 23.546/2017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7632848" cy="453650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pt-BR" altLang="pt-BR" sz="2600" b="1" dirty="0" smtClean="0"/>
              <a:t>Gastos</a:t>
            </a:r>
            <a:r>
              <a:rPr lang="pt-BR" altLang="pt-BR" sz="2600" dirty="0" smtClean="0"/>
              <a:t>: </a:t>
            </a:r>
          </a:p>
          <a:p>
            <a:pPr marL="0" indent="0" algn="just">
              <a:buNone/>
            </a:pPr>
            <a:endParaRPr lang="pt-BR" altLang="pt-BR" dirty="0"/>
          </a:p>
          <a:p>
            <a:pPr lvl="1" algn="just"/>
            <a:r>
              <a:rPr lang="pt-BR" altLang="pt-BR" sz="2600" dirty="0" smtClean="0"/>
              <a:t>Pagamentos </a:t>
            </a:r>
            <a:r>
              <a:rPr lang="pt-BR" altLang="pt-BR" sz="2600" dirty="0"/>
              <a:t>de gastos com Fundo Partidário: </a:t>
            </a:r>
            <a:endParaRPr lang="pt-BR" altLang="pt-BR" sz="2600" dirty="0" smtClean="0"/>
          </a:p>
          <a:p>
            <a:pPr lvl="2" algn="just"/>
            <a:r>
              <a:rPr lang="pt-BR" altLang="pt-BR" sz="2400" dirty="0" smtClean="0"/>
              <a:t>Apenas </a:t>
            </a:r>
            <a:r>
              <a:rPr lang="pt-BR" altLang="pt-BR" sz="2400" dirty="0"/>
              <a:t>nas hipóteses legais (art. 17, § 1º), observados os limites máximo para despesas com pessoal (art. 21) e mínimo para programas de promoção e difusão da participação política das mulheres (art. 22).</a:t>
            </a:r>
          </a:p>
          <a:p>
            <a:pPr lvl="1" algn="just">
              <a:defRPr/>
            </a:pPr>
            <a:endParaRPr lang="pt-BR" sz="2200" dirty="0"/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279670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548680"/>
            <a:ext cx="6811096" cy="738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Resolução TSE n. 23.546/2017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7704856" cy="453650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pt-BR" altLang="pt-BR" sz="2600" b="1" dirty="0" smtClean="0"/>
              <a:t>Aplicação de recursos na campanha eleitoral </a:t>
            </a:r>
          </a:p>
          <a:p>
            <a:pPr marL="0" indent="0" algn="just">
              <a:buNone/>
            </a:pPr>
            <a:endParaRPr lang="pt-BR" altLang="pt-BR" sz="2600" b="1" dirty="0"/>
          </a:p>
          <a:p>
            <a:pPr lvl="1" algn="just">
              <a:defRPr/>
            </a:pPr>
            <a:r>
              <a:rPr lang="pt-BR" sz="2600" dirty="0" smtClean="0"/>
              <a:t>Os recursos arrecadados e aplicados na campanha eleitoral devem integrar a prestação de contas anual pois esta consolida toda a movimentação havida no exercício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68920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Apresentação das contas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76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811096" cy="66627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O que apresentar</a:t>
            </a:r>
            <a:r>
              <a:rPr lang="pt-BR" altLang="pt-BR" sz="3200" b="1" dirty="0" smtClean="0"/>
              <a:t>?                     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12776"/>
            <a:ext cx="8136904" cy="475252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pt-BR" altLang="pt-BR" sz="2600" dirty="0"/>
              <a:t>Resolução TSE n. </a:t>
            </a:r>
            <a:r>
              <a:rPr lang="pt-BR" altLang="pt-BR" sz="2600" dirty="0" smtClean="0"/>
              <a:t>23.546/2017, </a:t>
            </a:r>
            <a:r>
              <a:rPr lang="pt-BR" altLang="pt-BR" sz="2600" dirty="0" err="1"/>
              <a:t>arts</a:t>
            </a:r>
            <a:r>
              <a:rPr lang="pt-BR" altLang="pt-BR" sz="2600" dirty="0"/>
              <a:t>. 4º, V, </a:t>
            </a:r>
            <a:r>
              <a:rPr lang="pt-BR" altLang="pt-BR" sz="2600" i="1" dirty="0"/>
              <a:t>a</a:t>
            </a:r>
            <a:r>
              <a:rPr lang="pt-BR" altLang="pt-BR" sz="2600" dirty="0"/>
              <a:t>, e 29</a:t>
            </a:r>
            <a:r>
              <a:rPr lang="pt-BR" altLang="pt-BR" sz="2600" dirty="0" smtClean="0"/>
              <a:t>:</a:t>
            </a:r>
          </a:p>
          <a:p>
            <a:pPr>
              <a:defRPr/>
            </a:pPr>
            <a:endParaRPr lang="pt-BR" altLang="pt-BR" sz="1000" dirty="0"/>
          </a:p>
          <a:p>
            <a:pPr marL="0" indent="0" algn="just">
              <a:buNone/>
              <a:defRPr/>
            </a:pPr>
            <a:r>
              <a:rPr lang="pt-BR" altLang="pt-BR" sz="2600" dirty="0" smtClean="0"/>
              <a:t>1</a:t>
            </a:r>
            <a:r>
              <a:rPr lang="pt-BR" altLang="pt-BR" sz="2600" dirty="0"/>
              <a:t>.	Demonstrativos </a:t>
            </a:r>
            <a:r>
              <a:rPr lang="pt-BR" altLang="pt-BR" sz="2600" dirty="0" smtClean="0"/>
              <a:t>contábeis:</a:t>
            </a:r>
            <a:endParaRPr lang="pt-BR" altLang="pt-BR" sz="2600" dirty="0"/>
          </a:p>
          <a:p>
            <a:pPr algn="just">
              <a:defRPr/>
            </a:pPr>
            <a:r>
              <a:rPr lang="pt-BR" altLang="pt-BR" sz="2600" dirty="0" smtClean="0"/>
              <a:t>Balanço Patrimonial - BP</a:t>
            </a:r>
            <a:endParaRPr lang="pt-BR" altLang="pt-BR" sz="2600" dirty="0"/>
          </a:p>
          <a:p>
            <a:pPr algn="just">
              <a:defRPr/>
            </a:pPr>
            <a:r>
              <a:rPr lang="pt-BR" altLang="pt-BR" sz="2600" dirty="0"/>
              <a:t>Demonstração do Resultado do </a:t>
            </a:r>
            <a:r>
              <a:rPr lang="pt-BR" altLang="pt-BR" sz="2600" dirty="0" smtClean="0"/>
              <a:t>Exercício - DRE</a:t>
            </a:r>
            <a:endParaRPr lang="pt-BR" altLang="pt-BR" sz="2600" dirty="0"/>
          </a:p>
          <a:p>
            <a:pPr algn="just">
              <a:defRPr/>
            </a:pPr>
            <a:r>
              <a:rPr lang="pt-BR" altLang="pt-BR" sz="2600" dirty="0"/>
              <a:t>Demonstrativo dos Fluxos de </a:t>
            </a:r>
            <a:r>
              <a:rPr lang="pt-BR" altLang="pt-BR" sz="2600" dirty="0" smtClean="0"/>
              <a:t>Caixa - DFC</a:t>
            </a:r>
            <a:endParaRPr lang="pt-BR" altLang="pt-BR" sz="2600" dirty="0"/>
          </a:p>
          <a:p>
            <a:pPr marL="0" indent="0" algn="just">
              <a:buFont typeface="Wingdings 3" panose="05040102010807070707" pitchFamily="18" charset="2"/>
              <a:buNone/>
              <a:defRPr/>
            </a:pPr>
            <a:endParaRPr lang="pt-BR" altLang="pt-BR" sz="800" dirty="0" smtClean="0"/>
          </a:p>
          <a:p>
            <a:pPr marL="0" indent="0" algn="just">
              <a:buFont typeface="Wingdings 3" panose="05040102010807070707" pitchFamily="18" charset="2"/>
              <a:buNone/>
              <a:defRPr/>
            </a:pPr>
            <a:r>
              <a:rPr lang="pt-BR" altLang="pt-BR" sz="2600" dirty="0" smtClean="0"/>
              <a:t>Estes </a:t>
            </a:r>
            <a:r>
              <a:rPr lang="pt-BR" altLang="pt-BR" sz="2600" dirty="0"/>
              <a:t>demonstrativos podem ser impressos a partir da ECD </a:t>
            </a:r>
            <a:r>
              <a:rPr lang="pt-BR" altLang="pt-BR" sz="2600" dirty="0" smtClean="0"/>
              <a:t>entregue.</a:t>
            </a:r>
            <a:endParaRPr lang="pt-BR" altLang="pt-BR" sz="2600" dirty="0"/>
          </a:p>
          <a:p>
            <a:pPr lvl="1" algn="just">
              <a:defRPr/>
            </a:pPr>
            <a:endParaRPr lang="pt-BR" sz="2200" dirty="0"/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225258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811096" cy="66627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O que apresentar</a:t>
            </a:r>
            <a:r>
              <a:rPr lang="pt-BR" altLang="pt-BR" sz="3200" b="1" dirty="0" smtClean="0"/>
              <a:t>?                     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7776864" cy="453650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pt-BR" altLang="pt-BR" sz="2600" dirty="0"/>
              <a:t>Resolução TSE n. </a:t>
            </a:r>
            <a:r>
              <a:rPr lang="pt-BR" altLang="pt-BR" sz="2600" dirty="0" smtClean="0"/>
              <a:t>23.546/2017, </a:t>
            </a:r>
            <a:r>
              <a:rPr lang="pt-BR" altLang="pt-BR" sz="2600" dirty="0" err="1"/>
              <a:t>arts</a:t>
            </a:r>
            <a:r>
              <a:rPr lang="pt-BR" altLang="pt-BR" sz="2600" dirty="0"/>
              <a:t>. 4º, V, a, e 29</a:t>
            </a:r>
            <a:r>
              <a:rPr lang="pt-BR" altLang="pt-BR" sz="2600" dirty="0" smtClean="0"/>
              <a:t>:</a:t>
            </a:r>
          </a:p>
          <a:p>
            <a:pPr marL="0" indent="0">
              <a:buNone/>
              <a:defRPr/>
            </a:pPr>
            <a:endParaRPr lang="pt-BR" altLang="pt-BR" sz="1000" dirty="0"/>
          </a:p>
          <a:p>
            <a:pPr marL="0" indent="0" algn="just">
              <a:buNone/>
              <a:defRPr/>
            </a:pPr>
            <a:r>
              <a:rPr lang="pt-BR" sz="2600" dirty="0" smtClean="0"/>
              <a:t>2</a:t>
            </a:r>
            <a:r>
              <a:rPr lang="pt-BR" sz="2600" dirty="0"/>
              <a:t>.	Comprovante de remessa, à Receita Federal do Brasil, da Escrituração Contábil Digital - ECD:</a:t>
            </a:r>
          </a:p>
          <a:p>
            <a:pPr marL="285750" lvl="1" algn="just">
              <a:defRPr/>
            </a:pPr>
            <a:r>
              <a:rPr lang="pt-BR" sz="2400" dirty="0" smtClean="0"/>
              <a:t>A </a:t>
            </a:r>
            <a:r>
              <a:rPr lang="pt-BR" sz="2400" dirty="0"/>
              <a:t>ECD e o encaminhamento pelo SPED são obrigatórios em relação às prestações de contas dos órgãos partidários nacionais, estaduais e </a:t>
            </a:r>
            <a:r>
              <a:rPr lang="pt-BR" sz="2400" dirty="0" smtClean="0"/>
              <a:t>municipais (</a:t>
            </a:r>
            <a:r>
              <a:rPr lang="pt-BR" altLang="pt-BR" sz="2400" dirty="0" err="1" smtClean="0"/>
              <a:t>arts</a:t>
            </a:r>
            <a:r>
              <a:rPr lang="pt-BR" altLang="pt-BR" sz="2400" dirty="0"/>
              <a:t>. 25 a 27 e 66</a:t>
            </a:r>
            <a:r>
              <a:rPr lang="pt-BR" altLang="pt-BR" sz="2400" dirty="0" smtClean="0"/>
              <a:t>)</a:t>
            </a:r>
            <a:r>
              <a:rPr lang="pt-BR" sz="2400" dirty="0" smtClean="0"/>
              <a:t>;</a:t>
            </a: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66691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811096" cy="66627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O que apresentar</a:t>
            </a:r>
            <a:r>
              <a:rPr lang="pt-BR" altLang="pt-BR" sz="3200" b="1" dirty="0" smtClean="0"/>
              <a:t>?                     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12776"/>
            <a:ext cx="7776864" cy="475252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pt-BR" altLang="pt-BR" sz="2600" dirty="0"/>
              <a:t>Resolução TSE n. </a:t>
            </a:r>
            <a:r>
              <a:rPr lang="pt-BR" altLang="pt-BR" sz="2600" dirty="0" smtClean="0"/>
              <a:t>23.546/2017, </a:t>
            </a:r>
            <a:r>
              <a:rPr lang="pt-BR" altLang="pt-BR" sz="2600" dirty="0" err="1"/>
              <a:t>arts</a:t>
            </a:r>
            <a:r>
              <a:rPr lang="pt-BR" altLang="pt-BR" sz="2600" dirty="0"/>
              <a:t>. 4º, V, a, e 29</a:t>
            </a:r>
            <a:r>
              <a:rPr lang="pt-BR" altLang="pt-BR" sz="2600" dirty="0" smtClean="0"/>
              <a:t>:</a:t>
            </a:r>
          </a:p>
          <a:p>
            <a:pPr marL="0" indent="0">
              <a:buNone/>
              <a:defRPr/>
            </a:pPr>
            <a:endParaRPr lang="pt-BR" altLang="pt-BR" sz="1000" dirty="0"/>
          </a:p>
          <a:p>
            <a:pPr marL="0" lvl="1" indent="0" algn="just">
              <a:buNone/>
              <a:defRPr/>
            </a:pPr>
            <a:r>
              <a:rPr lang="pt-BR" sz="2600" dirty="0" smtClean="0"/>
              <a:t>3.	Certidão </a:t>
            </a:r>
            <a:r>
              <a:rPr lang="pt-BR" sz="2600" dirty="0"/>
              <a:t>de Regularidade do Conselho Regional de Contabilidade do profissional de contabilidade</a:t>
            </a:r>
            <a:r>
              <a:rPr lang="pt-BR" sz="2600" dirty="0" smtClean="0"/>
              <a:t>;</a:t>
            </a:r>
          </a:p>
          <a:p>
            <a:pPr marL="0" lvl="1" indent="0" algn="just">
              <a:buNone/>
              <a:defRPr/>
            </a:pPr>
            <a:endParaRPr lang="pt-BR" sz="1000" dirty="0" smtClean="0"/>
          </a:p>
          <a:p>
            <a:pPr marL="0" lvl="1" indent="0" algn="just">
              <a:buNone/>
              <a:defRPr/>
            </a:pPr>
            <a:r>
              <a:rPr lang="pt-BR" sz="2800" dirty="0"/>
              <a:t>4.	Parecer da Comissão Executiva ou do Conselho Fiscal do partido, se houver, sobre as respectivas contas;</a:t>
            </a:r>
          </a:p>
          <a:p>
            <a:pPr marL="0" lvl="1" indent="0" algn="just">
              <a:buNone/>
              <a:defRPr/>
            </a:pPr>
            <a:endParaRPr lang="pt-BR" sz="2600" dirty="0"/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165603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548680"/>
            <a:ext cx="6811096" cy="738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O que apresentar</a:t>
            </a:r>
            <a:r>
              <a:rPr lang="pt-BR" altLang="pt-BR" sz="3200" b="1" dirty="0" smtClean="0"/>
              <a:t>?                     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7560840" cy="453650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pt-BR" altLang="pt-BR" sz="2600" dirty="0"/>
              <a:t>Resolução TSE n. </a:t>
            </a:r>
            <a:r>
              <a:rPr lang="pt-BR" altLang="pt-BR" sz="2600" dirty="0" smtClean="0"/>
              <a:t>23.546/2017, </a:t>
            </a:r>
            <a:r>
              <a:rPr lang="pt-BR" altLang="pt-BR" sz="2600" dirty="0" err="1"/>
              <a:t>arts</a:t>
            </a:r>
            <a:r>
              <a:rPr lang="pt-BR" altLang="pt-BR" sz="2600" dirty="0"/>
              <a:t>. 4º, V, a, e 29</a:t>
            </a:r>
            <a:r>
              <a:rPr lang="pt-BR" altLang="pt-BR" sz="2600" dirty="0" smtClean="0"/>
              <a:t>:</a:t>
            </a:r>
          </a:p>
          <a:p>
            <a:pPr marL="0" indent="0">
              <a:buNone/>
              <a:defRPr/>
            </a:pPr>
            <a:endParaRPr lang="pt-BR" altLang="pt-BR" sz="1000" dirty="0"/>
          </a:p>
          <a:p>
            <a:pPr marL="0" indent="0" algn="just">
              <a:buNone/>
              <a:defRPr/>
            </a:pPr>
            <a:r>
              <a:rPr lang="pt-BR" altLang="pt-BR" sz="2600" dirty="0" smtClean="0"/>
              <a:t>5.</a:t>
            </a:r>
            <a:r>
              <a:rPr lang="pt-BR" altLang="pt-BR" sz="2600" dirty="0"/>
              <a:t>	E</a:t>
            </a:r>
            <a:r>
              <a:rPr lang="pt-BR" sz="2600" dirty="0"/>
              <a:t>xtratos bancários de todo o exercício financeiro, em forma definitiva, demonstrando a movimentação financeira ou a sua ausência, vedada a apresentação de extratos provisórios ou sem validade legal, adulterados, parciais, ou que omitam qualquer movimentação financeira;</a:t>
            </a:r>
          </a:p>
          <a:p>
            <a:pPr marL="0" indent="0" algn="just">
              <a:buNone/>
              <a:defRPr/>
            </a:pPr>
            <a:endParaRPr lang="pt-BR" sz="800" dirty="0"/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73354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47664" y="620688"/>
            <a:ext cx="7127388" cy="720080"/>
          </a:xfrm>
        </p:spPr>
        <p:txBody>
          <a:bodyPr/>
          <a:lstStyle/>
          <a:p>
            <a:r>
              <a:rPr lang="pt-BR" altLang="pt-BR" sz="3200" b="1" dirty="0"/>
              <a:t>Prestação de </a:t>
            </a:r>
            <a:r>
              <a:rPr lang="pt-BR" altLang="pt-BR" sz="3200" b="1" dirty="0" smtClean="0"/>
              <a:t>contas de 2018</a:t>
            </a:r>
            <a:endParaRPr lang="pt-BR" sz="32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27700" y="1412777"/>
            <a:ext cx="7200684" cy="4835630"/>
          </a:xfrm>
        </p:spPr>
        <p:txBody>
          <a:bodyPr>
            <a:normAutofit/>
          </a:bodyPr>
          <a:lstStyle/>
          <a:p>
            <a:pPr algn="just"/>
            <a:r>
              <a:rPr lang="pt-BR" altLang="pt-BR" sz="2600" dirty="0" smtClean="0"/>
              <a:t>Resolução </a:t>
            </a:r>
            <a:r>
              <a:rPr lang="pt-BR" altLang="pt-BR" sz="2600" dirty="0"/>
              <a:t>TSE n. 23.546/2017 – disposições </a:t>
            </a:r>
            <a:r>
              <a:rPr lang="pt-BR" altLang="pt-BR" sz="2600" dirty="0" smtClean="0"/>
              <a:t>materiais e processuais</a:t>
            </a:r>
            <a:endParaRPr lang="pt-BR" altLang="pt-BR" sz="2600" dirty="0"/>
          </a:p>
          <a:p>
            <a:pPr algn="just"/>
            <a:r>
              <a:rPr lang="pt-BR" altLang="pt-BR" sz="2600" dirty="0"/>
              <a:t>Sistema de Prestação de Contas Anual – SPCA </a:t>
            </a:r>
          </a:p>
          <a:p>
            <a:pPr algn="just"/>
            <a:r>
              <a:rPr lang="pt-BR" altLang="pt-BR" sz="2600" dirty="0"/>
              <a:t>Processo Judicial Eletrônico – </a:t>
            </a:r>
            <a:r>
              <a:rPr lang="pt-BR" altLang="pt-BR" sz="2600" dirty="0" err="1"/>
              <a:t>PJe</a:t>
            </a:r>
            <a:r>
              <a:rPr lang="pt-BR" altLang="pt-BR" sz="2600" dirty="0"/>
              <a:t> para prestações de contas de órgãos partidários estaduais</a:t>
            </a:r>
          </a:p>
          <a:p>
            <a:pPr algn="just"/>
            <a:r>
              <a:rPr lang="pt-BR" altLang="pt-BR" sz="2600" dirty="0"/>
              <a:t>Processo judicial físico – para prestações de contas de órgãos partidários </a:t>
            </a:r>
            <a:r>
              <a:rPr lang="pt-BR" altLang="pt-BR" sz="2600" dirty="0" smtClean="0"/>
              <a:t>municipais, até a implantação do </a:t>
            </a:r>
            <a:r>
              <a:rPr lang="pt-BR" altLang="pt-BR" sz="2600" dirty="0" err="1" smtClean="0"/>
              <a:t>PJe</a:t>
            </a:r>
            <a:endParaRPr lang="pt-BR" altLang="pt-BR" sz="2600" dirty="0"/>
          </a:p>
          <a:p>
            <a:endParaRPr lang="pt-BR" sz="24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8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548680"/>
            <a:ext cx="6811096" cy="738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O que apresentar</a:t>
            </a:r>
            <a:r>
              <a:rPr lang="pt-BR" altLang="pt-BR" sz="3200" b="1" dirty="0" smtClean="0"/>
              <a:t>?                     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40768"/>
            <a:ext cx="7776864" cy="482453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pt-BR" altLang="pt-BR" sz="2600" dirty="0"/>
              <a:t>Resolução TSE n. </a:t>
            </a:r>
            <a:r>
              <a:rPr lang="pt-BR" altLang="pt-BR" sz="2600" dirty="0" smtClean="0"/>
              <a:t>23.546/2017, art. </a:t>
            </a:r>
            <a:r>
              <a:rPr lang="pt-BR" altLang="pt-BR" sz="2600" dirty="0"/>
              <a:t>4º, V, a, </a:t>
            </a:r>
            <a:r>
              <a:rPr lang="pt-BR" altLang="pt-BR" sz="2600" dirty="0" smtClean="0"/>
              <a:t>art. 29, art. 31 e art. 44:</a:t>
            </a:r>
          </a:p>
          <a:p>
            <a:pPr>
              <a:defRPr/>
            </a:pPr>
            <a:endParaRPr lang="pt-BR" altLang="pt-BR" sz="1000" dirty="0"/>
          </a:p>
          <a:p>
            <a:pPr marL="0" indent="0" algn="just">
              <a:buNone/>
              <a:defRPr/>
            </a:pPr>
            <a:r>
              <a:rPr lang="pt-BR" sz="2600" dirty="0" smtClean="0"/>
              <a:t>6</a:t>
            </a:r>
            <a:r>
              <a:rPr lang="pt-BR" sz="2600" dirty="0"/>
              <a:t>. Instrumento de mandato para constituição de advogado para a prestação de contas, </a:t>
            </a:r>
            <a:r>
              <a:rPr lang="pt-BR" sz="2600" b="1" dirty="0"/>
              <a:t>do partido e dos responsáveis </a:t>
            </a:r>
            <a:r>
              <a:rPr lang="pt-BR" sz="2600" b="1" dirty="0" smtClean="0"/>
              <a:t>partidários</a:t>
            </a:r>
          </a:p>
          <a:p>
            <a:pPr marL="0" indent="0" algn="just">
              <a:buNone/>
              <a:defRPr/>
            </a:pPr>
            <a:endParaRPr lang="pt-BR" sz="1000" b="1" dirty="0"/>
          </a:p>
          <a:p>
            <a:pPr marL="285750" lvl="1" algn="just">
              <a:defRPr/>
            </a:pPr>
            <a:r>
              <a:rPr lang="pt-BR" sz="2600" dirty="0" smtClean="0"/>
              <a:t>A </a:t>
            </a:r>
            <a:r>
              <a:rPr lang="pt-BR" sz="2600" dirty="0"/>
              <a:t>prestação de contas será autuada em nome do órgão partidário, do presidente e do tesoureiro atuais e do exercício financeiro das contas;</a:t>
            </a:r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170524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548680"/>
            <a:ext cx="6811096" cy="738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O que apresentar</a:t>
            </a:r>
            <a:r>
              <a:rPr lang="pt-BR" altLang="pt-BR" sz="3200" b="1" dirty="0" smtClean="0"/>
              <a:t>?                     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844824"/>
            <a:ext cx="7704856" cy="432048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pt-BR" altLang="pt-BR" sz="2600" dirty="0" smtClean="0"/>
              <a:t>Resolução </a:t>
            </a:r>
            <a:r>
              <a:rPr lang="pt-BR" altLang="pt-BR" sz="2600" dirty="0"/>
              <a:t>TSE n. 23.546/2017, </a:t>
            </a:r>
            <a:r>
              <a:rPr lang="pt-BR" altLang="pt-BR" sz="2600" dirty="0" smtClean="0"/>
              <a:t>art. 44, §1º:</a:t>
            </a:r>
          </a:p>
          <a:p>
            <a:pPr marL="0" indent="0">
              <a:buNone/>
              <a:defRPr/>
            </a:pPr>
            <a:endParaRPr lang="pt-BR" altLang="pt-BR" sz="2600" dirty="0"/>
          </a:p>
          <a:p>
            <a:pPr marL="285750" lvl="1" algn="just">
              <a:defRPr/>
            </a:pPr>
            <a:r>
              <a:rPr lang="pt-BR" sz="2600" dirty="0" smtClean="0"/>
              <a:t>São </a:t>
            </a:r>
            <a:r>
              <a:rPr lang="pt-BR" sz="2600" b="1" dirty="0"/>
              <a:t>responsáveis</a:t>
            </a:r>
            <a:r>
              <a:rPr lang="pt-BR" sz="2600" dirty="0"/>
              <a:t> pelas contas prestadas, solidariamente com o órgão partidário, o seu presidente, o seu tesoureiro ou aqueles que desempenharam funções equivalentes, bem como aqueles que os tenham efetivamente substituído no exercício da prestação de contas.</a:t>
            </a:r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336450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548680"/>
            <a:ext cx="6811096" cy="738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O que apresentar</a:t>
            </a:r>
            <a:r>
              <a:rPr lang="pt-BR" altLang="pt-BR" sz="3200" b="1" dirty="0" smtClean="0"/>
              <a:t>?                     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064896" cy="482453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pt-BR" altLang="pt-BR" sz="2600" dirty="0"/>
              <a:t>Resolução TSE n. </a:t>
            </a:r>
            <a:r>
              <a:rPr lang="pt-BR" altLang="pt-BR" sz="2600" dirty="0" smtClean="0"/>
              <a:t>23.546/2017, </a:t>
            </a:r>
            <a:r>
              <a:rPr lang="pt-BR" altLang="pt-BR" sz="2600" dirty="0" err="1"/>
              <a:t>arts</a:t>
            </a:r>
            <a:r>
              <a:rPr lang="pt-BR" altLang="pt-BR" sz="2600" dirty="0"/>
              <a:t>. 4º, V, a, e </a:t>
            </a:r>
            <a:r>
              <a:rPr lang="pt-BR" altLang="pt-BR" sz="2600" dirty="0" smtClean="0"/>
              <a:t>29:</a:t>
            </a:r>
          </a:p>
          <a:p>
            <a:pPr marL="0" indent="0">
              <a:buNone/>
              <a:defRPr/>
            </a:pPr>
            <a:endParaRPr lang="pt-BR" altLang="pt-BR" sz="800" dirty="0"/>
          </a:p>
          <a:p>
            <a:pPr marL="0" indent="0" algn="just">
              <a:buNone/>
              <a:defRPr/>
            </a:pPr>
            <a:r>
              <a:rPr lang="pt-BR" altLang="pt-BR" sz="2600" dirty="0"/>
              <a:t>7. D</a:t>
            </a:r>
            <a:r>
              <a:rPr lang="pt-BR" sz="2600" dirty="0"/>
              <a:t>ocumentos fiscais que comprovem os gastos com recursos oriundos do Fundo Partidário, se houver (art. 18</a:t>
            </a:r>
            <a:r>
              <a:rPr lang="pt-BR" sz="2600" dirty="0" smtClean="0"/>
              <a:t>):</a:t>
            </a:r>
          </a:p>
          <a:p>
            <a:pPr marL="0" indent="0" algn="just">
              <a:buNone/>
              <a:defRPr/>
            </a:pPr>
            <a:endParaRPr lang="pt-BR" sz="800" dirty="0"/>
          </a:p>
          <a:p>
            <a:pPr marL="285750" lvl="1" algn="just">
              <a:defRPr/>
            </a:pPr>
            <a:r>
              <a:rPr lang="pt-BR" sz="2600" dirty="0" smtClean="0"/>
              <a:t>documento </a:t>
            </a:r>
            <a:r>
              <a:rPr lang="pt-BR" sz="2600" dirty="0"/>
              <a:t>idôneo, sem emendas ou rasuras, contendo  </a:t>
            </a:r>
            <a:r>
              <a:rPr lang="pt-BR" sz="2600" dirty="0" smtClean="0"/>
              <a:t>data, </a:t>
            </a:r>
            <a:r>
              <a:rPr lang="pt-BR" sz="2600" dirty="0"/>
              <a:t>descrição detalhada do gasto, </a:t>
            </a:r>
            <a:r>
              <a:rPr lang="pt-BR" sz="2600" dirty="0" smtClean="0"/>
              <a:t>identificação </a:t>
            </a:r>
            <a:r>
              <a:rPr lang="pt-BR" sz="2600" dirty="0"/>
              <a:t>do emitente e do destinatário ou contraente pelo nome ou razão social, CPF ou CNPJ e </a:t>
            </a:r>
            <a:r>
              <a:rPr lang="pt-BR" sz="2600" dirty="0" smtClean="0"/>
              <a:t>endereço e valor;</a:t>
            </a:r>
            <a:endParaRPr lang="pt-BR" sz="2600" dirty="0"/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135944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811096" cy="66627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O que apresentar</a:t>
            </a:r>
            <a:r>
              <a:rPr lang="pt-BR" altLang="pt-BR" sz="3200" b="1" dirty="0" smtClean="0"/>
              <a:t>?                     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208912" cy="482453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pt-BR" altLang="pt-BR" sz="2600" dirty="0"/>
              <a:t>Resolução TSE n. </a:t>
            </a:r>
            <a:r>
              <a:rPr lang="pt-BR" altLang="pt-BR" sz="2600" dirty="0" smtClean="0"/>
              <a:t>23.546/2017, </a:t>
            </a:r>
            <a:r>
              <a:rPr lang="pt-BR" altLang="pt-BR" sz="2600" dirty="0" err="1"/>
              <a:t>arts</a:t>
            </a:r>
            <a:r>
              <a:rPr lang="pt-BR" altLang="pt-BR" sz="2600" dirty="0"/>
              <a:t>. 4º, V, a, e </a:t>
            </a:r>
            <a:r>
              <a:rPr lang="pt-BR" altLang="pt-BR" sz="2600" dirty="0" smtClean="0"/>
              <a:t>29:</a:t>
            </a:r>
          </a:p>
          <a:p>
            <a:pPr marL="0" indent="0">
              <a:buNone/>
              <a:defRPr/>
            </a:pPr>
            <a:endParaRPr lang="pt-BR" altLang="pt-BR" sz="1000" dirty="0"/>
          </a:p>
          <a:p>
            <a:pPr marL="0" indent="0" algn="just">
              <a:buNone/>
              <a:defRPr/>
            </a:pPr>
            <a:r>
              <a:rPr lang="pt-BR" altLang="pt-BR" sz="2600" dirty="0"/>
              <a:t>7. D</a:t>
            </a:r>
            <a:r>
              <a:rPr lang="pt-BR" sz="2600" dirty="0"/>
              <a:t>ocumentos fiscais que comprovem os gastos com recursos oriundos do Fundo Partidário, se houver (art. 18</a:t>
            </a:r>
            <a:r>
              <a:rPr lang="pt-BR" sz="2600" dirty="0" smtClean="0"/>
              <a:t>):</a:t>
            </a:r>
          </a:p>
          <a:p>
            <a:pPr marL="0" indent="0" algn="just">
              <a:buNone/>
              <a:defRPr/>
            </a:pPr>
            <a:endParaRPr lang="pt-BR" sz="800" dirty="0"/>
          </a:p>
          <a:p>
            <a:pPr marL="285750" lvl="1" algn="just">
              <a:defRPr/>
            </a:pPr>
            <a:r>
              <a:rPr lang="pt-BR" sz="2400" dirty="0" smtClean="0"/>
              <a:t>documentos </a:t>
            </a:r>
            <a:r>
              <a:rPr lang="pt-BR" sz="2400" dirty="0"/>
              <a:t>relativos aos gastos com a criação ou manutenção de programa de promoção e difusão da participação política das mulheres, em que conste expressamente a finalidade da </a:t>
            </a:r>
            <a:r>
              <a:rPr lang="pt-BR" sz="2400" dirty="0" smtClean="0"/>
              <a:t>aplicação, evidenciando </a:t>
            </a:r>
            <a:r>
              <a:rPr lang="pt-BR" sz="2400" dirty="0"/>
              <a:t>a efetiva execução e manutenção do </a:t>
            </a:r>
            <a:r>
              <a:rPr lang="pt-BR" sz="2400" dirty="0" smtClean="0"/>
              <a:t>programa (art. 18, § 3º, e art. 22).</a:t>
            </a:r>
            <a:endParaRPr lang="pt-BR" sz="2400" dirty="0"/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423297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811096" cy="66627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O que apresentar</a:t>
            </a:r>
            <a:r>
              <a:rPr lang="pt-BR" altLang="pt-BR" sz="3200" b="1" dirty="0" smtClean="0"/>
              <a:t>?                     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7920880" cy="482453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pt-BR" altLang="pt-BR" sz="2600" dirty="0"/>
              <a:t>Resolução TSE n. </a:t>
            </a:r>
            <a:r>
              <a:rPr lang="pt-BR" altLang="pt-BR" sz="2600" dirty="0" smtClean="0"/>
              <a:t>23.546/2017, </a:t>
            </a:r>
            <a:r>
              <a:rPr lang="pt-BR" altLang="pt-BR" sz="2600" dirty="0" err="1"/>
              <a:t>arts</a:t>
            </a:r>
            <a:r>
              <a:rPr lang="pt-BR" altLang="pt-BR" sz="2600" dirty="0"/>
              <a:t>. 4º, V, a, e </a:t>
            </a:r>
            <a:r>
              <a:rPr lang="pt-BR" altLang="pt-BR" sz="2600" dirty="0" smtClean="0"/>
              <a:t>29: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pt-BR" altLang="pt-BR" sz="1000" dirty="0"/>
          </a:p>
          <a:p>
            <a:pPr marL="457200" indent="-457200" algn="just">
              <a:spcBef>
                <a:spcPts val="200"/>
              </a:spcBef>
              <a:buAutoNum type="arabicPeriod" startAt="8"/>
              <a:defRPr/>
            </a:pPr>
            <a:r>
              <a:rPr lang="pt-BR" altLang="pt-BR" sz="2600" b="1" dirty="0" smtClean="0"/>
              <a:t>Cópia </a:t>
            </a:r>
            <a:r>
              <a:rPr lang="pt-BR" altLang="pt-BR" sz="2600" b="1" dirty="0"/>
              <a:t>da GRU </a:t>
            </a:r>
            <a:r>
              <a:rPr lang="pt-BR" altLang="pt-BR" sz="2600" dirty="0"/>
              <a:t>(recolhimento de RONI e de recursos de fonte vedada, se não estornados), se for o </a:t>
            </a:r>
            <a:r>
              <a:rPr lang="pt-BR" altLang="pt-BR" sz="2600" dirty="0" smtClean="0"/>
              <a:t>caso (art. 14)</a:t>
            </a:r>
          </a:p>
          <a:p>
            <a:pPr marL="457200" indent="-457200" algn="just">
              <a:spcBef>
                <a:spcPts val="200"/>
              </a:spcBef>
              <a:buAutoNum type="arabicPeriod" startAt="8"/>
              <a:defRPr/>
            </a:pPr>
            <a:endParaRPr lang="pt-BR" altLang="pt-BR" sz="1000" dirty="0"/>
          </a:p>
          <a:p>
            <a:pPr marL="285750" lvl="1" indent="-285750" algn="just">
              <a:defRPr/>
            </a:pPr>
            <a:r>
              <a:rPr lang="pt-BR" altLang="pt-BR" sz="2600" b="1" dirty="0" smtClean="0"/>
              <a:t>Fontes vedadas</a:t>
            </a:r>
            <a:r>
              <a:rPr lang="pt-BR" altLang="pt-BR" sz="2600" dirty="0" smtClean="0"/>
              <a:t>: </a:t>
            </a:r>
            <a:r>
              <a:rPr lang="pt-BR" sz="2600" dirty="0" smtClean="0"/>
              <a:t>origem estrangeira, entes públicos e pessoas jurídicas, pessoa física que exerça atividade comercial decorrente de concessão ou permissão ou autoridades públicas (art. 12)</a:t>
            </a:r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133339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811096" cy="66627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O que apresentar</a:t>
            </a:r>
            <a:r>
              <a:rPr lang="pt-BR" altLang="pt-BR" sz="3200" b="1" dirty="0" smtClean="0"/>
              <a:t>?                     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28800"/>
            <a:ext cx="7920880" cy="46085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pt-BR" altLang="pt-BR" sz="2600" dirty="0"/>
              <a:t>Resolução TSE n. </a:t>
            </a:r>
            <a:r>
              <a:rPr lang="pt-BR" altLang="pt-BR" sz="2600" dirty="0" smtClean="0"/>
              <a:t>23.546/2017, </a:t>
            </a:r>
            <a:r>
              <a:rPr lang="pt-BR" altLang="pt-BR" sz="2600" dirty="0" err="1"/>
              <a:t>arts</a:t>
            </a:r>
            <a:r>
              <a:rPr lang="pt-BR" altLang="pt-BR" sz="2600" dirty="0"/>
              <a:t>. 4º, V, a, e </a:t>
            </a:r>
            <a:r>
              <a:rPr lang="pt-BR" altLang="pt-BR" sz="2600" dirty="0" smtClean="0"/>
              <a:t>29:</a:t>
            </a:r>
          </a:p>
          <a:p>
            <a:pPr marL="0" lvl="1" indent="0" algn="just">
              <a:spcBef>
                <a:spcPts val="0"/>
              </a:spcBef>
              <a:buNone/>
              <a:defRPr/>
            </a:pPr>
            <a:r>
              <a:rPr lang="pt-BR" sz="2600" dirty="0" smtClean="0"/>
              <a:t> </a:t>
            </a:r>
          </a:p>
          <a:p>
            <a:pPr marL="285750" lvl="1" indent="-285750" algn="just">
              <a:defRPr/>
            </a:pPr>
            <a:r>
              <a:rPr lang="pt-BR" sz="2600" b="1" dirty="0" smtClean="0"/>
              <a:t>Recursos de origem não identificada - RONI</a:t>
            </a:r>
            <a:r>
              <a:rPr lang="pt-BR" sz="2600" dirty="0" smtClean="0"/>
              <a:t>: recursos sem identificação do nome ou CPF do doador/contribuinte ou do CNPJ do partido/candidato; sem correspondência entre nome e CPF ou CNPJ; CPF ou CNPJ inválidos, inexistentes, nulos, cancelados ou não identificados (</a:t>
            </a:r>
            <a:r>
              <a:rPr lang="pt-BR" sz="2600" dirty="0" err="1" smtClean="0"/>
              <a:t>arts</a:t>
            </a:r>
            <a:r>
              <a:rPr lang="pt-BR" sz="2600" dirty="0" smtClean="0"/>
              <a:t>. 13)</a:t>
            </a:r>
            <a:endParaRPr lang="pt-BR" altLang="pt-BR" sz="2600" dirty="0" smtClean="0"/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274658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92696"/>
            <a:ext cx="6811096" cy="59427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O que apresentar</a:t>
            </a:r>
            <a:r>
              <a:rPr lang="pt-BR" altLang="pt-BR" sz="3200" b="1" dirty="0" smtClean="0"/>
              <a:t>?                     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352928" cy="482453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pt-BR" altLang="pt-BR" sz="2600" dirty="0"/>
              <a:t>Resolução TSE n. </a:t>
            </a:r>
            <a:r>
              <a:rPr lang="pt-BR" altLang="pt-BR" sz="2600" dirty="0" smtClean="0"/>
              <a:t>23.546/2017, </a:t>
            </a:r>
            <a:r>
              <a:rPr lang="pt-BR" altLang="pt-BR" sz="2600" dirty="0" err="1"/>
              <a:t>arts</a:t>
            </a:r>
            <a:r>
              <a:rPr lang="pt-BR" altLang="pt-BR" sz="2600" dirty="0"/>
              <a:t>. 4º, V, </a:t>
            </a:r>
            <a:r>
              <a:rPr lang="pt-BR" altLang="pt-BR" sz="2600" i="1" dirty="0"/>
              <a:t>a</a:t>
            </a:r>
            <a:r>
              <a:rPr lang="pt-BR" altLang="pt-BR" sz="2600" dirty="0"/>
              <a:t>, e </a:t>
            </a:r>
            <a:r>
              <a:rPr lang="pt-BR" altLang="pt-BR" sz="2600" dirty="0" smtClean="0"/>
              <a:t>29:</a:t>
            </a:r>
          </a:p>
          <a:p>
            <a:pPr marL="0" indent="0">
              <a:buNone/>
              <a:defRPr/>
            </a:pPr>
            <a:endParaRPr lang="pt-BR" altLang="pt-BR" sz="800" dirty="0"/>
          </a:p>
          <a:p>
            <a:pPr marL="0" indent="0" algn="just">
              <a:buNone/>
              <a:defRPr/>
            </a:pPr>
            <a:r>
              <a:rPr lang="pt-BR" altLang="pt-BR" sz="2600" dirty="0" smtClean="0"/>
              <a:t>9.</a:t>
            </a:r>
            <a:r>
              <a:rPr lang="pt-BR" altLang="pt-BR" sz="2600" b="1" dirty="0" smtClean="0"/>
              <a:t>	Peças </a:t>
            </a:r>
            <a:r>
              <a:rPr lang="pt-BR" altLang="pt-BR" sz="2600" b="1" dirty="0"/>
              <a:t>geradas por meio do </a:t>
            </a:r>
            <a:r>
              <a:rPr lang="pt-BR" altLang="pt-BR" sz="2600" b="1" dirty="0" smtClean="0"/>
              <a:t>SPCA:</a:t>
            </a:r>
          </a:p>
          <a:p>
            <a:pPr marL="0" indent="0" algn="just">
              <a:buNone/>
              <a:defRPr/>
            </a:pPr>
            <a:endParaRPr lang="pt-BR" altLang="pt-BR" sz="800" dirty="0"/>
          </a:p>
          <a:p>
            <a:pPr marL="0" indent="0" algn="just">
              <a:buNone/>
              <a:defRPr/>
            </a:pPr>
            <a:r>
              <a:rPr lang="pt-BR" altLang="pt-BR" sz="2600" dirty="0" smtClean="0"/>
              <a:t>9.1</a:t>
            </a:r>
            <a:r>
              <a:rPr lang="pt-BR" altLang="pt-BR" sz="2600" dirty="0"/>
              <a:t>. </a:t>
            </a:r>
            <a:r>
              <a:rPr lang="pt-BR" sz="2600" dirty="0"/>
              <a:t>Relação das contas bancárias abertas</a:t>
            </a:r>
            <a:r>
              <a:rPr lang="pt-BR" sz="2600" dirty="0" smtClean="0"/>
              <a:t>;</a:t>
            </a:r>
          </a:p>
          <a:p>
            <a:pPr marL="0" indent="0" algn="just">
              <a:buNone/>
              <a:defRPr/>
            </a:pPr>
            <a:endParaRPr lang="pt-BR" sz="800" dirty="0"/>
          </a:p>
          <a:p>
            <a:pPr marL="0" indent="0" algn="just">
              <a:buNone/>
              <a:defRPr/>
            </a:pPr>
            <a:r>
              <a:rPr lang="pt-BR" sz="2600" dirty="0" smtClean="0"/>
              <a:t>9.2. Conciliação </a:t>
            </a:r>
            <a:r>
              <a:rPr lang="pt-BR" sz="2600" dirty="0"/>
              <a:t>bancária, caso existam débitos ou créditos que não tenham constado dos respectivos extratos bancários na data de sua emissão, compatibilizando o saldo bancário e o saldo da prestação de contas;</a:t>
            </a:r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229092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548680"/>
            <a:ext cx="6811096" cy="738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O que apresentar</a:t>
            </a:r>
            <a:r>
              <a:rPr lang="pt-BR" altLang="pt-BR" sz="3200" b="1" dirty="0" smtClean="0"/>
              <a:t>?                     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208912" cy="482453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pt-BR" altLang="pt-BR" sz="2600" dirty="0"/>
              <a:t>Resolução TSE n. </a:t>
            </a:r>
            <a:r>
              <a:rPr lang="pt-BR" altLang="pt-BR" sz="2600" dirty="0" smtClean="0"/>
              <a:t>23.546/2017, </a:t>
            </a:r>
            <a:r>
              <a:rPr lang="pt-BR" altLang="pt-BR" sz="2600" dirty="0" err="1"/>
              <a:t>arts</a:t>
            </a:r>
            <a:r>
              <a:rPr lang="pt-BR" altLang="pt-BR" sz="2600" dirty="0"/>
              <a:t>. 4º, V, a, e </a:t>
            </a:r>
            <a:r>
              <a:rPr lang="pt-BR" altLang="pt-BR" sz="2600" dirty="0" smtClean="0"/>
              <a:t>29:</a:t>
            </a:r>
          </a:p>
          <a:p>
            <a:pPr marL="0" indent="0">
              <a:buNone/>
              <a:defRPr/>
            </a:pPr>
            <a:endParaRPr lang="pt-BR" altLang="pt-BR" sz="800" dirty="0"/>
          </a:p>
          <a:p>
            <a:pPr marL="0" indent="0" algn="just">
              <a:buNone/>
              <a:defRPr/>
            </a:pPr>
            <a:r>
              <a:rPr lang="pt-BR" altLang="pt-BR" sz="2600" dirty="0" smtClean="0"/>
              <a:t>9.	</a:t>
            </a:r>
            <a:r>
              <a:rPr lang="pt-BR" altLang="pt-BR" sz="2600" b="1" dirty="0" smtClean="0"/>
              <a:t>Peças </a:t>
            </a:r>
            <a:r>
              <a:rPr lang="pt-BR" altLang="pt-BR" sz="2600" b="1" dirty="0"/>
              <a:t>geradas por meio do </a:t>
            </a:r>
            <a:r>
              <a:rPr lang="pt-BR" altLang="pt-BR" sz="2600" b="1" dirty="0" smtClean="0"/>
              <a:t>SPCA:</a:t>
            </a:r>
          </a:p>
          <a:p>
            <a:pPr marL="0" indent="0" algn="just">
              <a:buNone/>
              <a:defRPr/>
            </a:pPr>
            <a:endParaRPr lang="pt-BR" altLang="pt-BR" sz="800" dirty="0"/>
          </a:p>
          <a:p>
            <a:pPr marL="0" indent="0" algn="just">
              <a:buNone/>
              <a:defRPr/>
            </a:pPr>
            <a:r>
              <a:rPr lang="pt-BR" altLang="pt-BR" sz="2550" dirty="0" smtClean="0"/>
              <a:t>9.3. Relação </a:t>
            </a:r>
            <a:r>
              <a:rPr lang="pt-BR" altLang="pt-BR" sz="2550" dirty="0"/>
              <a:t>de agentes responsáveis</a:t>
            </a:r>
            <a:r>
              <a:rPr lang="pt-BR" sz="2550" dirty="0"/>
              <a:t>, identificando o presidente e o tesoureiro do partido, bem como os seus substitutos efetivos, e respectivos períodos de gestão</a:t>
            </a:r>
            <a:r>
              <a:rPr lang="pt-BR" sz="2550" dirty="0" smtClean="0"/>
              <a:t>;</a:t>
            </a:r>
          </a:p>
          <a:p>
            <a:pPr marL="0" indent="0" algn="just">
              <a:buNone/>
              <a:defRPr/>
            </a:pPr>
            <a:endParaRPr lang="pt-BR" sz="800" dirty="0" smtClean="0"/>
          </a:p>
          <a:p>
            <a:pPr marL="0" indent="0" algn="just">
              <a:buNone/>
              <a:defRPr/>
            </a:pPr>
            <a:r>
              <a:rPr lang="pt-BR" sz="2550" dirty="0"/>
              <a:t>9.4.  </a:t>
            </a:r>
            <a:r>
              <a:rPr lang="pt-BR" altLang="pt-BR" sz="2550" dirty="0"/>
              <a:t>D</a:t>
            </a:r>
            <a:r>
              <a:rPr lang="pt-BR" sz="2550" dirty="0"/>
              <a:t>emonstrativo dos acordos relativos à assunção de obrigações de outros órgãos </a:t>
            </a:r>
            <a:r>
              <a:rPr lang="pt-BR" sz="2550" dirty="0" smtClean="0"/>
              <a:t>partidários</a:t>
            </a:r>
            <a:endParaRPr lang="pt-BR" sz="2550" dirty="0"/>
          </a:p>
          <a:p>
            <a:pPr marL="0" indent="0" algn="just">
              <a:buNone/>
              <a:defRPr/>
            </a:pPr>
            <a:endParaRPr lang="pt-BR" sz="2400" dirty="0"/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37861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548680"/>
            <a:ext cx="6811096" cy="738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O que apresentar</a:t>
            </a:r>
            <a:r>
              <a:rPr lang="pt-BR" altLang="pt-BR" sz="3200" b="1" dirty="0" smtClean="0"/>
              <a:t>?                     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208912" cy="475252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pt-BR" altLang="pt-BR" sz="2600" dirty="0"/>
              <a:t>Resolução TSE n. </a:t>
            </a:r>
            <a:r>
              <a:rPr lang="pt-BR" altLang="pt-BR" sz="2600" dirty="0" smtClean="0"/>
              <a:t>23.546/2017, </a:t>
            </a:r>
            <a:r>
              <a:rPr lang="pt-BR" altLang="pt-BR" sz="2600" dirty="0" err="1"/>
              <a:t>arts</a:t>
            </a:r>
            <a:r>
              <a:rPr lang="pt-BR" altLang="pt-BR" sz="2600" dirty="0"/>
              <a:t>. 4º, V, a, e </a:t>
            </a:r>
            <a:r>
              <a:rPr lang="pt-BR" altLang="pt-BR" sz="2600" dirty="0" smtClean="0"/>
              <a:t>29:</a:t>
            </a:r>
          </a:p>
          <a:p>
            <a:pPr marL="0" indent="0">
              <a:buNone/>
              <a:defRPr/>
            </a:pPr>
            <a:endParaRPr lang="pt-BR" altLang="pt-BR" sz="800" dirty="0"/>
          </a:p>
          <a:p>
            <a:pPr marL="0" indent="0" algn="just">
              <a:buNone/>
              <a:defRPr/>
            </a:pPr>
            <a:r>
              <a:rPr lang="pt-BR" altLang="pt-BR" sz="2600" dirty="0"/>
              <a:t>9.	</a:t>
            </a:r>
            <a:r>
              <a:rPr lang="pt-BR" altLang="pt-BR" sz="2600" b="1" dirty="0"/>
              <a:t>Peças geradas por meio do SPCA</a:t>
            </a:r>
          </a:p>
          <a:p>
            <a:pPr marL="0" indent="0">
              <a:buNone/>
              <a:defRPr/>
            </a:pPr>
            <a:endParaRPr lang="pt-BR" sz="800" dirty="0"/>
          </a:p>
          <a:p>
            <a:pPr marL="0" indent="0" algn="just">
              <a:buNone/>
              <a:defRPr/>
            </a:pPr>
            <a:r>
              <a:rPr lang="pt-BR" altLang="pt-BR" sz="2600" dirty="0"/>
              <a:t>9.5.	 </a:t>
            </a:r>
            <a:r>
              <a:rPr lang="pt-BR" sz="2600" dirty="0"/>
              <a:t>Demonstrativo de Recursos </a:t>
            </a:r>
            <a:r>
              <a:rPr lang="pt-BR" sz="2600" dirty="0" smtClean="0"/>
              <a:t>Públicos Recebidos;</a:t>
            </a:r>
            <a:endParaRPr lang="pt-BR" sz="2600" dirty="0"/>
          </a:p>
          <a:p>
            <a:pPr marL="0" indent="0" algn="just">
              <a:buNone/>
              <a:defRPr/>
            </a:pPr>
            <a:endParaRPr lang="pt-BR" altLang="pt-BR" sz="800" dirty="0"/>
          </a:p>
          <a:p>
            <a:pPr marL="0" indent="0" algn="just">
              <a:buNone/>
              <a:defRPr/>
            </a:pPr>
            <a:r>
              <a:rPr lang="pt-BR" altLang="pt-BR" sz="2600" dirty="0"/>
              <a:t>9.6. </a:t>
            </a:r>
            <a:r>
              <a:rPr lang="pt-BR" sz="2600" dirty="0"/>
              <a:t>Demonstrativo de Recursos </a:t>
            </a:r>
            <a:r>
              <a:rPr lang="pt-BR" sz="2600" dirty="0" smtClean="0"/>
              <a:t>Públicos Distribuídos;</a:t>
            </a:r>
          </a:p>
          <a:p>
            <a:pPr marL="0" indent="0" algn="just">
              <a:buNone/>
              <a:defRPr/>
            </a:pPr>
            <a:endParaRPr lang="pt-BR" sz="800" dirty="0"/>
          </a:p>
          <a:p>
            <a:pPr marL="0" indent="0">
              <a:buNone/>
              <a:defRPr/>
            </a:pPr>
            <a:r>
              <a:rPr lang="pt-BR" sz="2600" dirty="0"/>
              <a:t>9.7. Demonstrativo de Contribuições Recebidas;</a:t>
            </a:r>
          </a:p>
          <a:p>
            <a:pPr marL="0" indent="0">
              <a:buNone/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321755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811096" cy="66627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O que apresentar</a:t>
            </a:r>
            <a:r>
              <a:rPr lang="pt-BR" altLang="pt-BR" sz="3200" b="1" dirty="0" smtClean="0"/>
              <a:t>?                     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208912" cy="46085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pt-BR" altLang="pt-BR" sz="2600" dirty="0"/>
              <a:t>Resolução TSE n. </a:t>
            </a:r>
            <a:r>
              <a:rPr lang="pt-BR" altLang="pt-BR" sz="2600" dirty="0" smtClean="0"/>
              <a:t>23.546/2017, </a:t>
            </a:r>
            <a:r>
              <a:rPr lang="pt-BR" altLang="pt-BR" sz="2600" dirty="0" err="1"/>
              <a:t>arts</a:t>
            </a:r>
            <a:r>
              <a:rPr lang="pt-BR" altLang="pt-BR" sz="2600" dirty="0"/>
              <a:t>. 4º, V, a, e </a:t>
            </a:r>
            <a:r>
              <a:rPr lang="pt-BR" altLang="pt-BR" sz="2600" dirty="0" smtClean="0"/>
              <a:t>29:</a:t>
            </a:r>
          </a:p>
          <a:p>
            <a:pPr marL="0" indent="0">
              <a:buNone/>
              <a:defRPr/>
            </a:pPr>
            <a:endParaRPr lang="pt-BR" altLang="pt-BR" sz="800" dirty="0"/>
          </a:p>
          <a:p>
            <a:pPr marL="0" indent="0" algn="just">
              <a:buNone/>
              <a:defRPr/>
            </a:pPr>
            <a:r>
              <a:rPr lang="pt-BR" altLang="pt-BR" sz="2600" dirty="0"/>
              <a:t>9.	</a:t>
            </a:r>
            <a:r>
              <a:rPr lang="pt-BR" altLang="pt-BR" sz="2600" b="1" dirty="0"/>
              <a:t>Peças geradas por meio do SPCA</a:t>
            </a:r>
          </a:p>
          <a:p>
            <a:pPr marL="0" indent="0" algn="just">
              <a:buNone/>
              <a:defRPr/>
            </a:pPr>
            <a:endParaRPr lang="pt-BR" sz="800" dirty="0"/>
          </a:p>
          <a:p>
            <a:pPr marL="0" indent="0" algn="just">
              <a:buNone/>
              <a:defRPr/>
            </a:pPr>
            <a:r>
              <a:rPr lang="pt-BR" altLang="pt-BR" sz="2600" dirty="0"/>
              <a:t>9.8. </a:t>
            </a:r>
            <a:r>
              <a:rPr lang="pt-BR" sz="2600" dirty="0"/>
              <a:t>Demonstrativo de Doações Financeiras Recebidas;</a:t>
            </a:r>
          </a:p>
          <a:p>
            <a:pPr marL="0" indent="0" algn="just">
              <a:buNone/>
              <a:defRPr/>
            </a:pPr>
            <a:endParaRPr lang="pt-BR" sz="800" dirty="0"/>
          </a:p>
          <a:p>
            <a:pPr marL="0" indent="0" algn="just">
              <a:buNone/>
              <a:defRPr/>
            </a:pPr>
            <a:r>
              <a:rPr lang="pt-BR" altLang="pt-BR" sz="2600" dirty="0"/>
              <a:t>9.9. </a:t>
            </a:r>
            <a:r>
              <a:rPr lang="pt-BR" sz="2600" dirty="0"/>
              <a:t>Demonstrativo de Doações Estimáveis Recebidas;</a:t>
            </a:r>
          </a:p>
          <a:p>
            <a:pPr marL="0" indent="0" algn="just">
              <a:buNone/>
              <a:defRPr/>
            </a:pPr>
            <a:endParaRPr lang="pt-BR" altLang="pt-BR" sz="800" dirty="0"/>
          </a:p>
          <a:p>
            <a:pPr marL="0" indent="0" algn="just">
              <a:buNone/>
              <a:defRPr/>
            </a:pPr>
            <a:r>
              <a:rPr lang="pt-BR" altLang="pt-BR" sz="2600" dirty="0"/>
              <a:t>9.10. </a:t>
            </a:r>
            <a:r>
              <a:rPr lang="pt-BR" sz="2600" dirty="0"/>
              <a:t>Demonstrativo de Obrigações a Pagar;</a:t>
            </a:r>
          </a:p>
          <a:p>
            <a:pPr marL="0" indent="0" algn="just">
              <a:buNone/>
              <a:defRPr/>
            </a:pPr>
            <a:endParaRPr lang="pt-BR" sz="800" dirty="0"/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300769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619672" y="620688"/>
            <a:ext cx="7055380" cy="648072"/>
          </a:xfrm>
        </p:spPr>
        <p:txBody>
          <a:bodyPr/>
          <a:lstStyle/>
          <a:p>
            <a:r>
              <a:rPr lang="pt-BR" altLang="pt-BR" sz="3200" b="1" dirty="0" smtClean="0"/>
              <a:t>Resolução </a:t>
            </a:r>
            <a:r>
              <a:rPr lang="pt-BR" altLang="pt-BR" sz="3200" b="1" dirty="0"/>
              <a:t>TSE n. </a:t>
            </a:r>
            <a:r>
              <a:rPr lang="pt-BR" altLang="pt-BR" sz="3200" b="1" dirty="0" smtClean="0"/>
              <a:t>23.546/2017</a:t>
            </a:r>
            <a:endParaRPr lang="pt-BR" sz="32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27700" y="1988840"/>
            <a:ext cx="7272692" cy="4259566"/>
          </a:xfrm>
        </p:spPr>
        <p:txBody>
          <a:bodyPr>
            <a:normAutofit/>
          </a:bodyPr>
          <a:lstStyle/>
          <a:p>
            <a:pPr algn="just"/>
            <a:r>
              <a:rPr lang="pt-BR" altLang="pt-BR" sz="2600" b="1" dirty="0"/>
              <a:t>Análise pela Justiça Eleitoral: </a:t>
            </a:r>
            <a:endParaRPr lang="pt-BR" altLang="pt-BR" sz="2600" b="1" dirty="0" smtClean="0"/>
          </a:p>
          <a:p>
            <a:pPr marL="0" indent="0" algn="just">
              <a:buNone/>
            </a:pPr>
            <a:endParaRPr lang="pt-BR" altLang="pt-BR" sz="2600" b="1" dirty="0"/>
          </a:p>
          <a:p>
            <a:pPr marL="742964" lvl="2" indent="-342906" algn="just"/>
            <a:r>
              <a:rPr lang="pt-BR" altLang="pt-BR" sz="2600" dirty="0"/>
              <a:t>Identificação da origem das receitas e da destinação dos gastos do partido</a:t>
            </a:r>
            <a:r>
              <a:rPr lang="pt-BR" altLang="pt-BR" sz="2600" dirty="0" smtClean="0"/>
              <a:t>;</a:t>
            </a:r>
          </a:p>
          <a:p>
            <a:pPr marL="400058" lvl="2" indent="0" algn="just">
              <a:buNone/>
            </a:pPr>
            <a:endParaRPr lang="pt-BR" altLang="pt-BR" sz="2600" dirty="0"/>
          </a:p>
          <a:p>
            <a:pPr marL="742964" lvl="2" indent="-342906" algn="just"/>
            <a:r>
              <a:rPr lang="pt-BR" altLang="pt-BR" sz="2600" dirty="0"/>
              <a:t>Verificação da movimentação de recursos financeiros e estimáveis em dinheiro</a:t>
            </a:r>
            <a:r>
              <a:rPr lang="pt-BR" altLang="pt-BR" sz="2600" dirty="0" smtClean="0"/>
              <a:t>;</a:t>
            </a:r>
            <a:endParaRPr lang="pt-BR" altLang="pt-BR" sz="2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15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548680"/>
            <a:ext cx="6811096" cy="738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O que apresentar</a:t>
            </a:r>
            <a:r>
              <a:rPr lang="pt-BR" altLang="pt-BR" sz="3200" b="1" dirty="0" smtClean="0"/>
              <a:t>?                     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208912" cy="475252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pt-BR" altLang="pt-BR" sz="2600" dirty="0"/>
              <a:t>Resolução TSE n. </a:t>
            </a:r>
            <a:r>
              <a:rPr lang="pt-BR" altLang="pt-BR" sz="2600" dirty="0" smtClean="0"/>
              <a:t>23.546/2017, </a:t>
            </a:r>
            <a:r>
              <a:rPr lang="pt-BR" altLang="pt-BR" sz="2600" dirty="0" err="1"/>
              <a:t>arts</a:t>
            </a:r>
            <a:r>
              <a:rPr lang="pt-BR" altLang="pt-BR" sz="2600" dirty="0"/>
              <a:t>. 4º, V, a, e </a:t>
            </a:r>
            <a:r>
              <a:rPr lang="pt-BR" altLang="pt-BR" sz="2600" dirty="0" smtClean="0"/>
              <a:t>29:</a:t>
            </a:r>
          </a:p>
          <a:p>
            <a:pPr marL="0" indent="0">
              <a:spcBef>
                <a:spcPts val="600"/>
              </a:spcBef>
              <a:buNone/>
              <a:defRPr/>
            </a:pPr>
            <a:endParaRPr lang="pt-BR" altLang="pt-BR" sz="800" dirty="0" smtClean="0"/>
          </a:p>
          <a:p>
            <a:pPr marL="0" indent="0">
              <a:spcBef>
                <a:spcPts val="600"/>
              </a:spcBef>
              <a:buNone/>
              <a:defRPr/>
            </a:pPr>
            <a:endParaRPr lang="pt-BR" altLang="pt-BR" sz="800" dirty="0"/>
          </a:p>
          <a:p>
            <a:pPr marL="0" indent="0" algn="just">
              <a:buNone/>
              <a:defRPr/>
            </a:pPr>
            <a:r>
              <a:rPr lang="pt-BR" altLang="pt-BR" sz="2600" dirty="0"/>
              <a:t>9.	</a:t>
            </a:r>
            <a:r>
              <a:rPr lang="pt-BR" altLang="pt-BR" sz="2600" b="1" dirty="0"/>
              <a:t>Peças geradas por meio do SPCA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endParaRPr lang="pt-BR" sz="800" dirty="0" smtClean="0"/>
          </a:p>
          <a:p>
            <a:pPr marL="0" indent="0" algn="just">
              <a:buNone/>
              <a:defRPr/>
            </a:pPr>
            <a:r>
              <a:rPr lang="pt-BR" sz="2600" dirty="0"/>
              <a:t>9.11. Demonstrativo de Dívidas de Campanha;</a:t>
            </a:r>
            <a:endParaRPr lang="pt-BR" altLang="pt-BR" sz="2600" dirty="0"/>
          </a:p>
          <a:p>
            <a:pPr marL="0" indent="0" algn="just">
              <a:spcBef>
                <a:spcPts val="600"/>
              </a:spcBef>
              <a:buNone/>
              <a:defRPr/>
            </a:pPr>
            <a:endParaRPr lang="pt-BR" sz="800" dirty="0" smtClean="0"/>
          </a:p>
          <a:p>
            <a:pPr marL="0" indent="0" algn="just">
              <a:buNone/>
              <a:defRPr/>
            </a:pPr>
            <a:r>
              <a:rPr lang="pt-BR" sz="2600" dirty="0" smtClean="0"/>
              <a:t>9.12</a:t>
            </a:r>
            <a:r>
              <a:rPr lang="pt-BR" sz="2600" dirty="0"/>
              <a:t>. Demonstrativo de Transferência de Recursos a partidos e candidatos;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endParaRPr lang="pt-BR" altLang="pt-BR" sz="800" dirty="0"/>
          </a:p>
          <a:p>
            <a:pPr marL="0" indent="0">
              <a:buNone/>
              <a:defRPr/>
            </a:pPr>
            <a:r>
              <a:rPr lang="pt-BR" altLang="pt-BR" sz="2600" dirty="0" smtClean="0"/>
              <a:t>9.13. </a:t>
            </a:r>
            <a:r>
              <a:rPr lang="pt-BR" sz="2600" dirty="0"/>
              <a:t>Demonstrativo de Sobras Financeiras de Campanha;</a:t>
            </a:r>
          </a:p>
          <a:p>
            <a:pPr marL="0" indent="0">
              <a:buNone/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39444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548680"/>
            <a:ext cx="6811096" cy="738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O que apresentar</a:t>
            </a:r>
            <a:r>
              <a:rPr lang="pt-BR" altLang="pt-BR" sz="3200" b="1" dirty="0" smtClean="0"/>
              <a:t>?                     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208912" cy="475252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pt-BR" altLang="pt-BR" sz="2600" dirty="0"/>
              <a:t>Resolução TSE n. </a:t>
            </a:r>
            <a:r>
              <a:rPr lang="pt-BR" altLang="pt-BR" sz="2600" dirty="0" smtClean="0"/>
              <a:t>23.546/2017, </a:t>
            </a:r>
            <a:r>
              <a:rPr lang="pt-BR" altLang="pt-BR" sz="2600" dirty="0" err="1"/>
              <a:t>arts</a:t>
            </a:r>
            <a:r>
              <a:rPr lang="pt-BR" altLang="pt-BR" sz="2600" dirty="0"/>
              <a:t>. 4º, V, a, e </a:t>
            </a:r>
            <a:r>
              <a:rPr lang="pt-BR" altLang="pt-BR" sz="2600" dirty="0" smtClean="0"/>
              <a:t>29:</a:t>
            </a:r>
          </a:p>
          <a:p>
            <a:pPr marL="0" indent="0">
              <a:spcBef>
                <a:spcPts val="600"/>
              </a:spcBef>
              <a:buNone/>
              <a:defRPr/>
            </a:pPr>
            <a:endParaRPr lang="pt-BR" altLang="pt-BR" sz="800" dirty="0"/>
          </a:p>
          <a:p>
            <a:pPr marL="0" indent="0" algn="just">
              <a:buNone/>
              <a:defRPr/>
            </a:pPr>
            <a:r>
              <a:rPr lang="pt-BR" altLang="pt-BR" sz="2600" dirty="0"/>
              <a:t>9.	</a:t>
            </a:r>
            <a:r>
              <a:rPr lang="pt-BR" altLang="pt-BR" sz="2600" b="1" dirty="0"/>
              <a:t>Peças geradas por meio do SPCA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endParaRPr lang="pt-BR" sz="800" dirty="0" smtClean="0"/>
          </a:p>
          <a:p>
            <a:pPr marL="0" indent="0" algn="just">
              <a:buNone/>
              <a:defRPr/>
            </a:pPr>
            <a:r>
              <a:rPr lang="pt-BR" sz="2600" dirty="0"/>
              <a:t>9.14. Demonstrativo de Sobras de Campanha de Bens (estimáveis em dinheiro);</a:t>
            </a:r>
          </a:p>
          <a:p>
            <a:pPr marL="0" indent="0" algn="just">
              <a:buNone/>
              <a:defRPr/>
            </a:pPr>
            <a:endParaRPr lang="pt-BR" sz="800" dirty="0"/>
          </a:p>
          <a:p>
            <a:pPr marL="0" indent="0" algn="just">
              <a:buNone/>
              <a:defRPr/>
            </a:pPr>
            <a:r>
              <a:rPr lang="pt-BR" sz="2600" dirty="0"/>
              <a:t>9.15.	</a:t>
            </a:r>
            <a:r>
              <a:rPr lang="pt-BR" sz="2600" dirty="0" smtClean="0"/>
              <a:t>Demonstrativo </a:t>
            </a:r>
            <a:r>
              <a:rPr lang="pt-BR" sz="2600" dirty="0"/>
              <a:t>de Receitas e Gastos;</a:t>
            </a:r>
          </a:p>
          <a:p>
            <a:pPr lvl="1" algn="just">
              <a:defRPr/>
            </a:pPr>
            <a:r>
              <a:rPr lang="pt-BR" sz="2400" dirty="0"/>
              <a:t>Demonstrativo que resume as informações sobre origem e aplicação de recursos, que serão detalhados nos demonstrativos específicos.</a:t>
            </a:r>
          </a:p>
          <a:p>
            <a:pPr>
              <a:defRPr/>
            </a:pP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294381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811096" cy="66627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O que apresentar</a:t>
            </a:r>
            <a:r>
              <a:rPr lang="pt-BR" altLang="pt-BR" sz="3200" b="1" dirty="0" smtClean="0"/>
              <a:t>?                     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280920" cy="475252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pt-BR" altLang="pt-BR" sz="2600" dirty="0"/>
              <a:t>Resolução TSE n. </a:t>
            </a:r>
            <a:r>
              <a:rPr lang="pt-BR" altLang="pt-BR" sz="2600" dirty="0" smtClean="0"/>
              <a:t>23.546/2017, </a:t>
            </a:r>
            <a:r>
              <a:rPr lang="pt-BR" altLang="pt-BR" sz="2600" dirty="0" err="1"/>
              <a:t>arts</a:t>
            </a:r>
            <a:r>
              <a:rPr lang="pt-BR" altLang="pt-BR" sz="2600" dirty="0"/>
              <a:t>. 4º, V, a, e </a:t>
            </a:r>
            <a:r>
              <a:rPr lang="pt-BR" altLang="pt-BR" sz="2600" dirty="0" smtClean="0"/>
              <a:t>29:</a:t>
            </a:r>
          </a:p>
          <a:p>
            <a:pPr marL="0" indent="0">
              <a:spcBef>
                <a:spcPts val="600"/>
              </a:spcBef>
              <a:buNone/>
              <a:defRPr/>
            </a:pPr>
            <a:endParaRPr lang="pt-BR" altLang="pt-BR" sz="800" dirty="0"/>
          </a:p>
          <a:p>
            <a:pPr marL="0" indent="0" algn="just">
              <a:buNone/>
              <a:defRPr/>
            </a:pPr>
            <a:r>
              <a:rPr lang="pt-BR" altLang="pt-BR" sz="2600" dirty="0"/>
              <a:t>9.	</a:t>
            </a:r>
            <a:r>
              <a:rPr lang="pt-BR" altLang="pt-BR" sz="2600" b="1" dirty="0"/>
              <a:t>Peças geradas por meio do SPCA</a:t>
            </a:r>
          </a:p>
          <a:p>
            <a:pPr marL="0" indent="0" algn="just">
              <a:buNone/>
              <a:defRPr/>
            </a:pPr>
            <a:endParaRPr lang="pt-BR" sz="800" dirty="0" smtClean="0"/>
          </a:p>
          <a:p>
            <a:pPr marL="0" indent="0" algn="just">
              <a:buNone/>
              <a:defRPr/>
            </a:pPr>
            <a:r>
              <a:rPr lang="pt-BR" sz="2600" dirty="0" smtClean="0"/>
              <a:t>9.16</a:t>
            </a:r>
            <a:r>
              <a:rPr lang="pt-BR" sz="2600" dirty="0"/>
              <a:t>. Notas explicativas</a:t>
            </a:r>
            <a:r>
              <a:rPr lang="pt-BR" sz="2600" dirty="0" smtClean="0"/>
              <a:t>: </a:t>
            </a:r>
          </a:p>
          <a:p>
            <a:pPr algn="just">
              <a:defRPr/>
            </a:pPr>
            <a:r>
              <a:rPr lang="pt-BR" sz="2400" dirty="0" smtClean="0"/>
              <a:t>Informações complementares</a:t>
            </a:r>
          </a:p>
          <a:p>
            <a:pPr algn="just">
              <a:defRPr/>
            </a:pPr>
            <a:r>
              <a:rPr lang="pt-BR" altLang="pt-BR" sz="2400" dirty="0" smtClean="0"/>
              <a:t>Na </a:t>
            </a:r>
            <a:r>
              <a:rPr lang="pt-BR" altLang="pt-BR" sz="2400" dirty="0"/>
              <a:t>hipótese de pagamento de despesas com pessoal com recursos do Fundo Partidário</a:t>
            </a:r>
            <a:r>
              <a:rPr lang="pt-BR" sz="2400" dirty="0"/>
              <a:t>, informar o valor total das despesas, o valor líquido e o valor dos encargos e tributos, para aferição do limite de </a:t>
            </a:r>
            <a:r>
              <a:rPr lang="pt-BR" sz="2400" dirty="0" smtClean="0"/>
              <a:t>gastos (art. 21)</a:t>
            </a:r>
            <a:r>
              <a:rPr lang="pt-BR" altLang="pt-BR" sz="2400" dirty="0" smtClean="0"/>
              <a:t>. </a:t>
            </a:r>
            <a:endParaRPr lang="pt-BR" altLang="pt-BR" sz="2400" dirty="0"/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423794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92696"/>
            <a:ext cx="6811096" cy="59427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 smtClean="0"/>
              <a:t>Receitas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612648" y="1340768"/>
            <a:ext cx="7559752" cy="482453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just"/>
            <a:endParaRPr lang="pt-BR" altLang="pt-BR" sz="800" dirty="0"/>
          </a:p>
          <a:p>
            <a:pPr marL="285750" lvl="1" indent="-285750" algn="just"/>
            <a:r>
              <a:rPr lang="pt-BR" altLang="pt-BR" sz="2600" b="1" dirty="0" smtClean="0"/>
              <a:t>Identificação das receitas na PC:</a:t>
            </a:r>
          </a:p>
          <a:p>
            <a:pPr marL="538163" lvl="2" indent="-285750" algn="just"/>
            <a:r>
              <a:rPr lang="pt-BR" altLang="pt-BR" sz="2400" dirty="0" smtClean="0"/>
              <a:t>Identificação </a:t>
            </a:r>
            <a:r>
              <a:rPr lang="pt-BR" altLang="pt-BR" sz="2400" dirty="0"/>
              <a:t>da origem das receitas (nome e CPF do doador ou contribuinte, ou nome e CNPJ partido ou </a:t>
            </a:r>
            <a:r>
              <a:rPr lang="pt-BR" altLang="pt-BR" sz="2400" dirty="0" smtClean="0"/>
              <a:t>candidato</a:t>
            </a:r>
          </a:p>
          <a:p>
            <a:pPr marL="538163" lvl="2" indent="-285750" algn="just"/>
            <a:r>
              <a:rPr lang="pt-BR" altLang="pt-BR" sz="2400" dirty="0" smtClean="0"/>
              <a:t>Identificação </a:t>
            </a:r>
            <a:r>
              <a:rPr lang="pt-BR" altLang="pt-BR" sz="2400" dirty="0"/>
              <a:t>da natureza da receita (Fundo </a:t>
            </a:r>
            <a:r>
              <a:rPr lang="pt-BR" altLang="pt-BR" sz="2400" dirty="0" smtClean="0"/>
              <a:t>Partidário, FEFC </a:t>
            </a:r>
            <a:r>
              <a:rPr lang="pt-BR" altLang="pt-BR" sz="2400" dirty="0"/>
              <a:t>ou outros </a:t>
            </a:r>
            <a:r>
              <a:rPr lang="pt-BR" altLang="pt-BR" sz="2400" dirty="0" smtClean="0"/>
              <a:t>recursos;</a:t>
            </a:r>
          </a:p>
          <a:p>
            <a:pPr marL="538163" lvl="2" indent="-285750" algn="just"/>
            <a:r>
              <a:rPr lang="pt-BR" altLang="pt-BR" sz="2400" dirty="0" smtClean="0"/>
              <a:t>Identificação </a:t>
            </a:r>
            <a:r>
              <a:rPr lang="pt-BR" altLang="pt-BR" sz="2400" dirty="0"/>
              <a:t>do doador originário, no caso de doação de “outros recursos” entre </a:t>
            </a:r>
            <a:r>
              <a:rPr lang="pt-BR" altLang="pt-BR" sz="2400" dirty="0" smtClean="0"/>
              <a:t>partidos</a:t>
            </a:r>
          </a:p>
          <a:p>
            <a:pPr marL="538163" lvl="2" indent="-285750" algn="just"/>
            <a:r>
              <a:rPr lang="pt-BR" altLang="pt-BR" sz="2400" dirty="0" smtClean="0"/>
              <a:t>Pode </a:t>
            </a:r>
            <a:r>
              <a:rPr lang="pt-BR" altLang="pt-BR" sz="2400" dirty="0"/>
              <a:t>ser informado mais de um doador originário </a:t>
            </a:r>
            <a:r>
              <a:rPr lang="pt-BR" altLang="pt-BR" sz="2400" dirty="0" smtClean="0"/>
              <a:t>por doação</a:t>
            </a:r>
            <a:endParaRPr lang="pt-BR" altLang="pt-BR" sz="2400" dirty="0"/>
          </a:p>
          <a:p>
            <a:pPr marL="457207" lvl="1" indent="0" algn="just">
              <a:buNone/>
              <a:defRPr/>
            </a:pPr>
            <a:endParaRPr lang="pt-BR" sz="2200" dirty="0"/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398751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548680"/>
            <a:ext cx="6811096" cy="738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 smtClean="0"/>
              <a:t>Gastos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7560840" cy="453650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lvl="1" algn="just"/>
            <a:r>
              <a:rPr lang="pt-BR" altLang="pt-BR" sz="2600" dirty="0" smtClean="0"/>
              <a:t>Comprovados </a:t>
            </a:r>
            <a:r>
              <a:rPr lang="pt-BR" altLang="pt-BR" sz="2600" dirty="0"/>
              <a:t>por documento idôneo, sem emendas ou rasuras, contendo a data de emissão, a descrição detalhada, o valor da operação e a identificação do emitente e do destinatário ou dos contraentes pelo nome ou razão social, CPF ou CNPJ e endereço (art. 18).</a:t>
            </a:r>
          </a:p>
          <a:p>
            <a:pPr lvl="1" algn="just">
              <a:defRPr/>
            </a:pPr>
            <a:endParaRPr lang="pt-BR" sz="2200" dirty="0"/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347315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811096" cy="66627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 smtClean="0"/>
              <a:t>Gastos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7560840" cy="453650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lvl="1" algn="just"/>
            <a:r>
              <a:rPr lang="pt-BR" altLang="pt-BR" sz="2600" dirty="0" smtClean="0"/>
              <a:t>Pagamento </a:t>
            </a:r>
            <a:r>
              <a:rPr lang="pt-BR" altLang="pt-BR" sz="2600" dirty="0"/>
              <a:t>mediante cheque nominativo cruzado ou por transação bancária que identifique o CPF ou CNPJ do beneficiário, podendo envolver mais de uma operação, desde que o beneficiário seja a mesma pessoa física ou jurídica (art. 18, §§ 4º e 5º).</a:t>
            </a:r>
          </a:p>
          <a:p>
            <a:pPr lvl="1" algn="just">
              <a:defRPr/>
            </a:pPr>
            <a:endParaRPr lang="pt-BR" sz="2200" dirty="0"/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311645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548680"/>
            <a:ext cx="6811096" cy="738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 smtClean="0"/>
              <a:t>Gastos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7488832" cy="453650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lvl="1" algn="just"/>
            <a:r>
              <a:rPr lang="pt-BR" altLang="pt-BR" sz="2600" dirty="0" smtClean="0"/>
              <a:t>Gastos </a:t>
            </a:r>
            <a:r>
              <a:rPr lang="pt-BR" altLang="pt-BR" sz="2600" dirty="0"/>
              <a:t>de até </a:t>
            </a:r>
            <a:r>
              <a:rPr lang="pt-BR" altLang="pt-BR" sz="2600" b="1" dirty="0"/>
              <a:t>R$ 400,00 </a:t>
            </a:r>
            <a:r>
              <a:rPr lang="pt-BR" altLang="pt-BR" sz="2600" dirty="0"/>
              <a:t>podem ser pagos em dinheiro (fundo de caixa), desde que os recursos transitem previamente pela conta </a:t>
            </a:r>
            <a:r>
              <a:rPr lang="pt-BR" altLang="pt-BR" sz="2600" dirty="0" smtClean="0"/>
              <a:t>bancária do </a:t>
            </a:r>
            <a:r>
              <a:rPr lang="pt-BR" altLang="pt-BR" sz="2600" dirty="0"/>
              <a:t>partido, observem o saldo máximo de </a:t>
            </a:r>
            <a:r>
              <a:rPr lang="pt-BR" altLang="pt-BR" sz="2600" b="1" dirty="0"/>
              <a:t>R$ 5.000,00 </a:t>
            </a:r>
            <a:r>
              <a:rPr lang="pt-BR" altLang="pt-BR" sz="2600" dirty="0"/>
              <a:t>e o limite de </a:t>
            </a:r>
            <a:r>
              <a:rPr lang="pt-BR" altLang="pt-BR" sz="2600" b="1" dirty="0"/>
              <a:t>2%</a:t>
            </a:r>
            <a:r>
              <a:rPr lang="pt-BR" altLang="pt-BR" sz="2600" dirty="0"/>
              <a:t> dos gastos do ano anterior (art. 19).</a:t>
            </a:r>
          </a:p>
          <a:p>
            <a:pPr lvl="1" algn="just">
              <a:defRPr/>
            </a:pPr>
            <a:endParaRPr lang="pt-BR" sz="2200" dirty="0"/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68037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811096" cy="66627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 smtClean="0"/>
              <a:t>SPCA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136904" cy="475252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just">
              <a:defRPr/>
            </a:pPr>
            <a:r>
              <a:rPr lang="pt-BR" altLang="pt-BR" sz="2550" dirty="0"/>
              <a:t>Resolução TSE n. </a:t>
            </a:r>
            <a:r>
              <a:rPr lang="pt-BR" altLang="pt-BR" sz="2550" dirty="0" smtClean="0"/>
              <a:t>23.546/2017, </a:t>
            </a:r>
            <a:r>
              <a:rPr lang="pt-BR" altLang="pt-BR" sz="2550" dirty="0" err="1"/>
              <a:t>arts</a:t>
            </a:r>
            <a:r>
              <a:rPr lang="pt-BR" altLang="pt-BR" sz="2550" dirty="0"/>
              <a:t>. 29, 66 e 67</a:t>
            </a:r>
            <a:r>
              <a:rPr lang="pt-BR" altLang="pt-BR" sz="2550" dirty="0" smtClean="0"/>
              <a:t>:</a:t>
            </a:r>
          </a:p>
          <a:p>
            <a:pPr algn="just">
              <a:defRPr/>
            </a:pPr>
            <a:endParaRPr lang="pt-BR" altLang="pt-BR" sz="800" dirty="0" smtClean="0"/>
          </a:p>
          <a:p>
            <a:pPr marL="541338" lvl="1" indent="-285750" algn="just">
              <a:defRPr/>
            </a:pPr>
            <a:r>
              <a:rPr lang="pt-BR" sz="2550" dirty="0" smtClean="0"/>
              <a:t>Sistema online, utilizado </a:t>
            </a:r>
            <a:r>
              <a:rPr lang="pt-BR" sz="2550" dirty="0"/>
              <a:t>para o registro da arrecadação de recursos e da realização de gastos, concomitantemente à sua ocorrência.</a:t>
            </a:r>
          </a:p>
          <a:p>
            <a:pPr marL="541338" lvl="1" indent="-285750" algn="just">
              <a:defRPr/>
            </a:pPr>
            <a:r>
              <a:rPr lang="pt-BR" sz="2550" dirty="0"/>
              <a:t>Utilizado para a emissão de recibos de doação.</a:t>
            </a:r>
          </a:p>
          <a:p>
            <a:pPr marL="541338" lvl="1" indent="-285750" algn="just">
              <a:defRPr/>
            </a:pPr>
            <a:r>
              <a:rPr lang="pt-BR" sz="2550" dirty="0"/>
              <a:t>Utilizado para a geração das peças da prestação de contas </a:t>
            </a:r>
            <a:r>
              <a:rPr lang="pt-BR" sz="2550" dirty="0" smtClean="0"/>
              <a:t>anual.</a:t>
            </a:r>
            <a:endParaRPr lang="pt-BR" sz="2550" dirty="0"/>
          </a:p>
          <a:p>
            <a:pPr marL="541338" lvl="1" indent="-285750" algn="just">
              <a:defRPr/>
            </a:pPr>
            <a:r>
              <a:rPr lang="pt-BR" sz="2550" dirty="0"/>
              <a:t>Obrigatório para todos os níveis de direção partidária.</a:t>
            </a:r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406740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811096" cy="66627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 smtClean="0"/>
              <a:t>SPCA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556792"/>
            <a:ext cx="8280920" cy="46085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pt-BR" altLang="pt-BR" sz="2550" dirty="0"/>
              <a:t>Disponível em </a:t>
            </a:r>
            <a:r>
              <a:rPr lang="pt-BR" altLang="pt-BR" sz="2550" dirty="0">
                <a:hlinkClick r:id="rId3"/>
              </a:rPr>
              <a:t>www.tre-sc.jus.br</a:t>
            </a:r>
            <a:r>
              <a:rPr lang="pt-BR" altLang="pt-BR" sz="2550" dirty="0"/>
              <a:t>, Partidos, Prestação de contas partidárias, Sistemas</a:t>
            </a:r>
          </a:p>
          <a:p>
            <a:pPr marL="625475" lvl="1" indent="-285750" algn="just"/>
            <a:r>
              <a:rPr lang="pt-BR" altLang="pt-BR" sz="2550" dirty="0"/>
              <a:t>Guia do usuário e anexos</a:t>
            </a:r>
          </a:p>
          <a:p>
            <a:pPr marL="896938" lvl="2" indent="-228600" algn="just"/>
            <a:r>
              <a:rPr lang="pt-BR" altLang="pt-BR" sz="2550" dirty="0"/>
              <a:t>Como realizar o cadastro no </a:t>
            </a:r>
            <a:r>
              <a:rPr lang="pt-BR" altLang="pt-BR" sz="2550" dirty="0" smtClean="0"/>
              <a:t>SPCA, solicitar </a:t>
            </a:r>
            <a:r>
              <a:rPr lang="pt-BR" altLang="pt-BR" sz="2550" dirty="0"/>
              <a:t>recibos de </a:t>
            </a:r>
            <a:r>
              <a:rPr lang="pt-BR" altLang="pt-BR" sz="2550" dirty="0" smtClean="0"/>
              <a:t>doação, lançar </a:t>
            </a:r>
            <a:r>
              <a:rPr lang="pt-BR" altLang="pt-BR" sz="2550" dirty="0"/>
              <a:t>receitas e </a:t>
            </a:r>
            <a:r>
              <a:rPr lang="pt-BR" altLang="pt-BR" sz="2550" dirty="0" smtClean="0"/>
              <a:t>gastos</a:t>
            </a:r>
            <a:endParaRPr lang="pt-BR" altLang="pt-BR" sz="2550" dirty="0"/>
          </a:p>
          <a:p>
            <a:pPr marL="625475" lvl="1" indent="-285750" algn="just"/>
            <a:r>
              <a:rPr lang="pt-BR" altLang="pt-BR" sz="2550" dirty="0" smtClean="0"/>
              <a:t>Guia de Importação de Registros de Origens e Aplicações de Recursos do SPCA Cadastro</a:t>
            </a:r>
          </a:p>
          <a:p>
            <a:pPr marL="1025533" lvl="2" indent="-285750" algn="just"/>
            <a:r>
              <a:rPr lang="pt-BR" altLang="pt-BR" sz="2550" dirty="0" smtClean="0"/>
              <a:t>Importação de dados do sistema contábil para o SPCA</a:t>
            </a:r>
          </a:p>
        </p:txBody>
      </p:sp>
    </p:spTree>
    <p:extLst>
      <p:ext uri="{BB962C8B-B14F-4D97-AF65-F5344CB8AC3E}">
        <p14:creationId xmlns:p14="http://schemas.microsoft.com/office/powerpoint/2010/main" val="139980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811096" cy="66627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 smtClean="0"/>
              <a:t>SPCA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7776864" cy="475252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pt-BR" altLang="pt-BR" sz="2550" dirty="0"/>
              <a:t>Disponível em </a:t>
            </a:r>
            <a:r>
              <a:rPr lang="pt-BR" altLang="pt-BR" sz="2550" dirty="0">
                <a:hlinkClick r:id="rId3"/>
              </a:rPr>
              <a:t>www.tre-sc.jus.br</a:t>
            </a:r>
            <a:r>
              <a:rPr lang="pt-BR" altLang="pt-BR" sz="2550" dirty="0"/>
              <a:t>, Partidos, Prestação de contas partidárias, Sistemas</a:t>
            </a:r>
          </a:p>
          <a:p>
            <a:pPr marL="625475" lvl="1" indent="-285750" algn="just"/>
            <a:r>
              <a:rPr lang="pt-BR" altLang="pt-BR" sz="2550" dirty="0"/>
              <a:t>Manual do módulo de encerramento do SPCA</a:t>
            </a:r>
          </a:p>
          <a:p>
            <a:pPr marL="896938" lvl="2" indent="-228600" algn="just"/>
            <a:r>
              <a:rPr lang="pt-BR" altLang="pt-BR" sz="2550" dirty="0"/>
              <a:t>Como gerar e entregar a prestação de contas anual</a:t>
            </a:r>
          </a:p>
          <a:p>
            <a:pPr lvl="1" algn="just"/>
            <a:r>
              <a:rPr lang="pt-BR" altLang="pt-BR" sz="2550" dirty="0" smtClean="0"/>
              <a:t>Perguntas </a:t>
            </a:r>
            <a:r>
              <a:rPr lang="pt-BR" altLang="pt-BR" sz="2550" dirty="0"/>
              <a:t>frequentes</a:t>
            </a:r>
          </a:p>
          <a:p>
            <a:pPr lvl="2" algn="just"/>
            <a:r>
              <a:rPr lang="pt-BR" altLang="pt-BR" sz="2550" dirty="0"/>
              <a:t>Como registrar despesas </a:t>
            </a:r>
            <a:r>
              <a:rPr lang="pt-BR" altLang="pt-BR" sz="2550" dirty="0" smtClean="0"/>
              <a:t>diversas</a:t>
            </a:r>
            <a:endParaRPr lang="pt-BR" altLang="pt-BR" sz="2550" dirty="0"/>
          </a:p>
          <a:p>
            <a:pPr lvl="2" algn="just"/>
            <a:r>
              <a:rPr lang="pt-BR" altLang="pt-BR" sz="2550" dirty="0"/>
              <a:t>Assinatura das peças</a:t>
            </a:r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82888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619672" y="620688"/>
            <a:ext cx="7055380" cy="1256514"/>
          </a:xfrm>
        </p:spPr>
        <p:txBody>
          <a:bodyPr/>
          <a:lstStyle/>
          <a:p>
            <a:r>
              <a:rPr lang="pt-BR" altLang="pt-BR" sz="3200" b="1" dirty="0" smtClean="0"/>
              <a:t>Resolução </a:t>
            </a:r>
            <a:r>
              <a:rPr lang="pt-BR" altLang="pt-BR" sz="3200" b="1" dirty="0"/>
              <a:t>TSE n. 23.546/2017</a:t>
            </a:r>
            <a:endParaRPr lang="pt-BR" sz="32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27700" y="1628800"/>
            <a:ext cx="7344700" cy="4464496"/>
          </a:xfrm>
        </p:spPr>
        <p:txBody>
          <a:bodyPr>
            <a:normAutofit/>
          </a:bodyPr>
          <a:lstStyle/>
          <a:p>
            <a:pPr algn="just"/>
            <a:r>
              <a:rPr lang="pt-BR" altLang="pt-BR" sz="2600" dirty="0" smtClean="0"/>
              <a:t>As </a:t>
            </a:r>
            <a:r>
              <a:rPr lang="pt-BR" altLang="pt-BR" sz="2600" dirty="0"/>
              <a:t>contas bancárias somente podem receber doações ou contribuições </a:t>
            </a:r>
            <a:r>
              <a:rPr lang="pt-BR" altLang="pt-BR" sz="2600" dirty="0" smtClean="0"/>
              <a:t>com a </a:t>
            </a:r>
            <a:r>
              <a:rPr lang="pt-BR" altLang="pt-BR" sz="2600" dirty="0"/>
              <a:t>identificação do CPF do doador ou contribuinte, ou do CNPJ no caso de recursos provenientes de outro partido político ou de candidatos (art. 7º</a:t>
            </a:r>
            <a:r>
              <a:rPr lang="pt-BR" altLang="pt-BR" sz="2600" dirty="0" smtClean="0"/>
              <a:t>).</a:t>
            </a:r>
          </a:p>
          <a:p>
            <a:pPr algn="just"/>
            <a:endParaRPr lang="pt-BR" altLang="pt-BR" sz="2400" dirty="0" smtClean="0"/>
          </a:p>
          <a:p>
            <a:pPr algn="just"/>
            <a:r>
              <a:rPr lang="pt-BR" altLang="pt-BR" sz="2600" dirty="0"/>
              <a:t>Os extratos bancários devem abranger todo o exercício financeiro e estar na forma </a:t>
            </a:r>
            <a:r>
              <a:rPr lang="pt-BR" altLang="pt-BR" sz="2600" dirty="0" smtClean="0"/>
              <a:t>definitiva (art. 29, V).</a:t>
            </a:r>
            <a:endParaRPr lang="pt-BR" altLang="pt-BR" sz="2600" dirty="0"/>
          </a:p>
          <a:p>
            <a:pPr algn="just"/>
            <a:endParaRPr lang="pt-BR" altLang="pt-BR" sz="24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0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811096" cy="66627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 smtClean="0"/>
              <a:t>SPCA</a:t>
            </a:r>
            <a:br>
              <a:rPr lang="pt-BR" altLang="pt-BR" sz="3200" b="1" dirty="0" smtClean="0"/>
            </a:b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7848872" cy="475252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pt-BR" altLang="pt-BR" sz="2550" dirty="0"/>
              <a:t>Geração e entrega da prestação de contas do exercício de </a:t>
            </a:r>
            <a:r>
              <a:rPr lang="pt-BR" altLang="pt-BR" sz="2550" dirty="0" smtClean="0"/>
              <a:t>2018</a:t>
            </a:r>
            <a:endParaRPr lang="pt-BR" altLang="pt-BR" sz="2550" dirty="0"/>
          </a:p>
          <a:p>
            <a:pPr lvl="1" algn="just"/>
            <a:r>
              <a:rPr lang="pt-BR" altLang="pt-BR" sz="2550" dirty="0"/>
              <a:t>Após efetuar todos os lançamentos do exercício, clicar em “pendências e encerramento do exercício”</a:t>
            </a:r>
          </a:p>
          <a:p>
            <a:pPr lvl="1" algn="just"/>
            <a:r>
              <a:rPr lang="pt-BR" altLang="pt-BR" sz="2550" dirty="0"/>
              <a:t>Escolher entre:</a:t>
            </a:r>
          </a:p>
          <a:p>
            <a:pPr lvl="2" algn="just"/>
            <a:r>
              <a:rPr lang="pt-BR" altLang="pt-BR" sz="2400" dirty="0"/>
              <a:t>Prestação de contas sem movimentação de recursos </a:t>
            </a:r>
            <a:r>
              <a:rPr lang="pt-BR" altLang="pt-BR" sz="2400" dirty="0" smtClean="0"/>
              <a:t>(apenas </a:t>
            </a:r>
            <a:r>
              <a:rPr lang="pt-BR" altLang="pt-BR" sz="2400" dirty="0"/>
              <a:t>para órgãos </a:t>
            </a:r>
            <a:r>
              <a:rPr lang="pt-BR" altLang="pt-BR" sz="2400" dirty="0" smtClean="0"/>
              <a:t>municipais</a:t>
            </a:r>
            <a:r>
              <a:rPr lang="pt-BR" altLang="pt-BR" sz="2400" dirty="0"/>
              <a:t>)</a:t>
            </a:r>
          </a:p>
          <a:p>
            <a:pPr lvl="2" algn="just"/>
            <a:r>
              <a:rPr lang="pt-BR" altLang="pt-BR" sz="2400" dirty="0"/>
              <a:t>Prestação de contas com movimentação de </a:t>
            </a:r>
            <a:r>
              <a:rPr lang="pt-BR" altLang="pt-BR" sz="2400" dirty="0" smtClean="0"/>
              <a:t>recursos</a:t>
            </a: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218317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548680"/>
            <a:ext cx="6811096" cy="738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 smtClean="0"/>
              <a:t>SPCA</a:t>
            </a:r>
            <a:br>
              <a:rPr lang="pt-BR" altLang="pt-BR" sz="3200" b="1" dirty="0" smtClean="0"/>
            </a:br>
            <a:r>
              <a:rPr lang="pt-BR" altLang="pt-BR" sz="3200" b="1" dirty="0" smtClean="0"/>
              <a:t/>
            </a:r>
            <a:br>
              <a:rPr lang="pt-BR" altLang="pt-BR" sz="3200" b="1" dirty="0" smtClean="0"/>
            </a:b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7704856" cy="475252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pt-BR" altLang="pt-BR" sz="2550" dirty="0"/>
              <a:t>Geração e entrega da prestação de contas do exercício de </a:t>
            </a:r>
            <a:r>
              <a:rPr lang="pt-BR" altLang="pt-BR" sz="2550" dirty="0" smtClean="0"/>
              <a:t>2018</a:t>
            </a:r>
          </a:p>
          <a:p>
            <a:pPr marL="444500" lvl="2" indent="-285750" algn="just"/>
            <a:r>
              <a:rPr lang="pt-BR" altLang="pt-BR" sz="2550" dirty="0" smtClean="0"/>
              <a:t>Clicar em “verificar pendências”</a:t>
            </a:r>
          </a:p>
          <a:p>
            <a:pPr marL="444500" lvl="1" indent="-285750" algn="just"/>
            <a:r>
              <a:rPr lang="pt-BR" altLang="pt-BR" sz="2550" dirty="0" smtClean="0"/>
              <a:t>Corrigidas as pendências, clicar em “encerrar prestação de contas”, imprimir todos os demonstrativos com número de controle gerado.</a:t>
            </a:r>
          </a:p>
          <a:p>
            <a:pPr marL="444500" lvl="1" indent="-285750" algn="just"/>
            <a:r>
              <a:rPr lang="pt-BR" sz="2550" dirty="0" smtClean="0"/>
              <a:t>Os demonstrativos gerados pelo SPCA, além do BP, DRE e DFC, devem ser assinados pelo presidente, tesoureiro e contador </a:t>
            </a:r>
            <a:r>
              <a:rPr lang="pt-BR" sz="2550" smtClean="0"/>
              <a:t>do partido.</a:t>
            </a:r>
            <a:endParaRPr lang="pt-BR" sz="2550" dirty="0" smtClean="0">
              <a:solidFill>
                <a:srgbClr val="FF0000"/>
              </a:solidFill>
            </a:endParaRPr>
          </a:p>
          <a:p>
            <a:pPr lvl="1" algn="just"/>
            <a:endParaRPr lang="pt-BR" altLang="pt-BR" sz="2200" dirty="0"/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119532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811096" cy="66627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 smtClean="0"/>
              <a:t>SPCA</a:t>
            </a:r>
            <a:br>
              <a:rPr lang="pt-BR" altLang="pt-BR" sz="3200" b="1" dirty="0" smtClean="0"/>
            </a:br>
            <a:r>
              <a:rPr lang="pt-BR" altLang="pt-BR" sz="3200" b="1" dirty="0" smtClean="0"/>
              <a:t/>
            </a:r>
            <a:br>
              <a:rPr lang="pt-BR" altLang="pt-BR" sz="3200" b="1" dirty="0" smtClean="0"/>
            </a:b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7848872" cy="475252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pt-BR" altLang="pt-BR" sz="2600" dirty="0"/>
              <a:t>Geração e entrega da prestação de contas do exercício de </a:t>
            </a:r>
            <a:r>
              <a:rPr lang="pt-BR" altLang="pt-BR" sz="2600" dirty="0" smtClean="0"/>
              <a:t>2018</a:t>
            </a:r>
          </a:p>
          <a:p>
            <a:pPr algn="just"/>
            <a:endParaRPr lang="pt-BR" altLang="pt-BR" sz="800" dirty="0"/>
          </a:p>
          <a:p>
            <a:pPr marL="541338" lvl="1" indent="-285750" algn="just" defTabSz="542925">
              <a:defRPr/>
            </a:pPr>
            <a:r>
              <a:rPr lang="pt-BR" sz="2400" dirty="0"/>
              <a:t>Conferir peças e documentos (</a:t>
            </a:r>
            <a:r>
              <a:rPr lang="pt-BR" sz="2400" dirty="0" err="1"/>
              <a:t>check-list</a:t>
            </a:r>
            <a:r>
              <a:rPr lang="pt-BR" sz="2400" dirty="0"/>
              <a:t>) e entregar</a:t>
            </a:r>
            <a:r>
              <a:rPr lang="pt-BR" sz="2400" dirty="0" smtClean="0"/>
              <a:t>:</a:t>
            </a:r>
          </a:p>
          <a:p>
            <a:pPr marL="711200" lvl="2" indent="-285750" algn="just" defTabSz="627063">
              <a:defRPr/>
            </a:pPr>
            <a:r>
              <a:rPr lang="pt-BR" sz="2400" dirty="0" smtClean="0"/>
              <a:t>Órgãos estaduais: digitalizar as peças da prestação de contas e entregar por meio do </a:t>
            </a:r>
            <a:r>
              <a:rPr lang="pt-BR" sz="2400" dirty="0" err="1" smtClean="0"/>
              <a:t>PJe</a:t>
            </a:r>
            <a:r>
              <a:rPr lang="pt-BR" sz="2400" dirty="0" smtClean="0"/>
              <a:t>;</a:t>
            </a:r>
          </a:p>
          <a:p>
            <a:pPr marL="711200" lvl="2" indent="-285750" algn="just" defTabSz="627063">
              <a:defRPr/>
            </a:pPr>
            <a:r>
              <a:rPr lang="pt-BR" sz="2400" dirty="0" smtClean="0"/>
              <a:t>Órgãos municipais: entregar as peças da prestação de contas fisicamente no Cartório da Zona Eleitoral competente para a análise das contas;</a:t>
            </a:r>
          </a:p>
          <a:p>
            <a:pPr lvl="1" algn="just"/>
            <a:endParaRPr lang="pt-BR" altLang="pt-BR" sz="2200" dirty="0"/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86027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912768" cy="66627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Prazo</a:t>
            </a:r>
            <a:r>
              <a:rPr lang="pt-BR" altLang="pt-BR" sz="3200" dirty="0"/>
              <a:t> </a:t>
            </a:r>
            <a:r>
              <a:rPr lang="pt-BR" altLang="pt-BR" sz="3200" b="1" dirty="0"/>
              <a:t>e locais de </a:t>
            </a:r>
            <a:r>
              <a:rPr lang="pt-BR" altLang="pt-BR" sz="3200" b="1" dirty="0" smtClean="0"/>
              <a:t>entrega</a:t>
            </a:r>
            <a:br>
              <a:rPr lang="pt-BR" altLang="pt-BR" sz="3200" b="1" dirty="0" smtClean="0"/>
            </a:br>
            <a:r>
              <a:rPr lang="pt-BR" altLang="pt-BR" sz="3200" b="1" dirty="0" smtClean="0"/>
              <a:t/>
            </a:r>
            <a:br>
              <a:rPr lang="pt-BR" altLang="pt-BR" sz="3200" b="1" dirty="0" smtClean="0"/>
            </a:b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7776864" cy="46085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just">
              <a:defRPr/>
            </a:pPr>
            <a:r>
              <a:rPr lang="pt-BR" altLang="pt-BR" sz="2600" dirty="0"/>
              <a:t>Prazo: até 30 de abril</a:t>
            </a:r>
            <a:r>
              <a:rPr lang="pt-BR" altLang="pt-BR" sz="2600" dirty="0" smtClean="0"/>
              <a:t>.</a:t>
            </a:r>
          </a:p>
          <a:p>
            <a:pPr algn="just">
              <a:defRPr/>
            </a:pPr>
            <a:endParaRPr lang="pt-BR" altLang="pt-BR" sz="800" dirty="0"/>
          </a:p>
          <a:p>
            <a:pPr algn="just">
              <a:defRPr/>
            </a:pPr>
            <a:r>
              <a:rPr lang="pt-BR" altLang="pt-BR" sz="2400" dirty="0"/>
              <a:t>Onde:</a:t>
            </a:r>
          </a:p>
          <a:p>
            <a:pPr lvl="1" algn="just">
              <a:defRPr/>
            </a:pPr>
            <a:r>
              <a:rPr lang="pt-BR" altLang="pt-BR" sz="2550" dirty="0" smtClean="0"/>
              <a:t>Órgãos partidários estaduais: TRESC, por meio do Processo Judicial Eletrônico - </a:t>
            </a:r>
            <a:r>
              <a:rPr lang="pt-BR" altLang="pt-BR" sz="2550" dirty="0" err="1" smtClean="0"/>
              <a:t>PJe</a:t>
            </a:r>
            <a:endParaRPr lang="pt-BR" altLang="pt-BR" sz="2550" dirty="0" smtClean="0"/>
          </a:p>
          <a:p>
            <a:pPr lvl="1" algn="just">
              <a:defRPr/>
            </a:pPr>
            <a:r>
              <a:rPr lang="pt-BR" altLang="pt-BR" sz="2550" dirty="0" smtClean="0"/>
              <a:t>Órgãos partidários municipais: Zona Eleitoral competente</a:t>
            </a:r>
          </a:p>
          <a:p>
            <a:pPr marL="0" indent="0" algn="just">
              <a:buNone/>
              <a:defRPr/>
            </a:pPr>
            <a:endParaRPr lang="pt-BR" altLang="pt-BR" sz="800" dirty="0" smtClean="0">
              <a:hlinkClick r:id="rId3"/>
            </a:endParaRPr>
          </a:p>
          <a:p>
            <a:pPr marL="0" indent="0" algn="just">
              <a:buNone/>
              <a:defRPr/>
            </a:pPr>
            <a:r>
              <a:rPr lang="pt-BR" altLang="pt-BR" sz="2400" dirty="0" smtClean="0">
                <a:hlinkClick r:id="rId3"/>
              </a:rPr>
              <a:t>www.tre-sc.jus.br</a:t>
            </a:r>
            <a:r>
              <a:rPr lang="pt-BR" altLang="pt-BR" sz="2400" dirty="0"/>
              <a:t>, Partidos, Prestação de Contas Partidárias, Competência para julgamento das prestações de contas anuais nas Zonas Eleitorais</a:t>
            </a:r>
          </a:p>
          <a:p>
            <a:pPr marL="457207" lvl="1" indent="0" algn="just">
              <a:buNone/>
            </a:pPr>
            <a:endParaRPr lang="pt-BR" altLang="pt-BR" sz="2200" dirty="0"/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242651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92696"/>
            <a:ext cx="6912768" cy="59427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Suporte</a:t>
            </a:r>
            <a:r>
              <a:rPr lang="pt-BR" altLang="pt-BR" sz="3200" b="1" dirty="0">
                <a:solidFill>
                  <a:schemeClr val="tx1"/>
                </a:solidFill>
              </a:rPr>
              <a:t> </a:t>
            </a:r>
            <a:r>
              <a:rPr lang="pt-BR" altLang="pt-BR" sz="3200" b="1" dirty="0" smtClean="0">
                <a:solidFill>
                  <a:schemeClr val="tx1"/>
                </a:solidFill>
              </a:rPr>
              <a:t>técnico</a:t>
            </a:r>
            <a:r>
              <a:rPr lang="pt-BR" altLang="pt-BR" sz="3200" b="1" dirty="0" smtClean="0"/>
              <a:t/>
            </a:r>
            <a:br>
              <a:rPr lang="pt-BR" altLang="pt-BR" sz="3200" b="1" dirty="0" smtClean="0"/>
            </a:br>
            <a:r>
              <a:rPr lang="pt-BR" altLang="pt-BR" sz="3200" b="1" dirty="0" smtClean="0"/>
              <a:t/>
            </a:r>
            <a:br>
              <a:rPr lang="pt-BR" altLang="pt-BR" sz="3200" b="1" dirty="0" smtClean="0"/>
            </a:b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7848872" cy="475252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pt-BR" altLang="pt-BR" sz="2600" dirty="0"/>
              <a:t>Publicações, orientações e suporte técnico</a:t>
            </a:r>
          </a:p>
          <a:p>
            <a:r>
              <a:rPr lang="pt-BR" altLang="pt-BR" sz="2600" dirty="0">
                <a:hlinkClick r:id="rId3"/>
              </a:rPr>
              <a:t>www.tre-sc.jus.br</a:t>
            </a:r>
            <a:endParaRPr lang="pt-BR" altLang="pt-BR" sz="2600" dirty="0"/>
          </a:p>
          <a:p>
            <a:r>
              <a:rPr lang="pt-BR" altLang="pt-BR" sz="2600" dirty="0"/>
              <a:t>Partidos</a:t>
            </a:r>
          </a:p>
          <a:p>
            <a:r>
              <a:rPr lang="pt-BR" altLang="pt-BR" sz="2600" dirty="0"/>
              <a:t>Prestação de contas partidárias</a:t>
            </a:r>
          </a:p>
          <a:p>
            <a:pPr marL="625475" lvl="1" indent="-285750"/>
            <a:r>
              <a:rPr lang="pt-BR" altLang="pt-BR" sz="2400" dirty="0"/>
              <a:t>Legislação e normas</a:t>
            </a:r>
          </a:p>
          <a:p>
            <a:pPr marL="625475" lvl="1" indent="-285750"/>
            <a:r>
              <a:rPr lang="pt-BR" altLang="pt-BR" sz="2400" dirty="0"/>
              <a:t>Manual de contas partidárias</a:t>
            </a:r>
          </a:p>
          <a:p>
            <a:pPr marL="625475" lvl="1" indent="-285750"/>
            <a:r>
              <a:rPr lang="pt-BR" altLang="pt-BR" sz="2400" dirty="0"/>
              <a:t>Modelos de BP, DRE e DFC</a:t>
            </a:r>
          </a:p>
          <a:p>
            <a:pPr marL="625475" lvl="1" indent="-285750"/>
            <a:r>
              <a:rPr lang="pt-BR" altLang="pt-BR" sz="2400" dirty="0"/>
              <a:t>Sistema de Prestação de Contas Anuais - SPCA</a:t>
            </a:r>
          </a:p>
          <a:p>
            <a:pPr marL="625475" lvl="1" indent="-285750"/>
            <a:r>
              <a:rPr lang="pt-BR" altLang="pt-BR" sz="2400" dirty="0" smtClean="0"/>
              <a:t>Outras normas, orientações e sistemas</a:t>
            </a:r>
            <a:endParaRPr lang="pt-BR" altLang="pt-BR" sz="2400" dirty="0"/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242936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912768" cy="66627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Suporte</a:t>
            </a:r>
            <a:r>
              <a:rPr lang="pt-BR" altLang="pt-BR" sz="3200" b="1" dirty="0">
                <a:solidFill>
                  <a:schemeClr val="tx1"/>
                </a:solidFill>
              </a:rPr>
              <a:t> </a:t>
            </a:r>
            <a:r>
              <a:rPr lang="pt-BR" altLang="pt-BR" sz="3200" b="1" dirty="0" smtClean="0">
                <a:solidFill>
                  <a:schemeClr val="tx1"/>
                </a:solidFill>
              </a:rPr>
              <a:t>técnico</a:t>
            </a:r>
            <a:r>
              <a:rPr lang="pt-BR" altLang="pt-BR" sz="3200" b="1" dirty="0" smtClean="0"/>
              <a:t/>
            </a:r>
            <a:br>
              <a:rPr lang="pt-BR" altLang="pt-BR" sz="3200" b="1" dirty="0" smtClean="0"/>
            </a:br>
            <a:r>
              <a:rPr lang="pt-BR" altLang="pt-BR" sz="3200" b="1" dirty="0" smtClean="0"/>
              <a:t/>
            </a:r>
            <a:br>
              <a:rPr lang="pt-BR" altLang="pt-BR" sz="3200" b="1" dirty="0" smtClean="0"/>
            </a:b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7704856" cy="475252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pt-BR" altLang="pt-BR" sz="2600" dirty="0"/>
              <a:t>Orientações conforme o disposto na </a:t>
            </a:r>
            <a:r>
              <a:rPr lang="pt-BR" altLang="pt-BR" sz="2600" dirty="0" smtClean="0"/>
              <a:t>norma</a:t>
            </a:r>
            <a:endParaRPr lang="pt-BR" altLang="pt-BR" sz="2400" dirty="0" smtClean="0"/>
          </a:p>
          <a:p>
            <a:pPr marL="0" indent="0" algn="just">
              <a:buNone/>
            </a:pPr>
            <a:endParaRPr lang="pt-BR" altLang="pt-BR" sz="1000" dirty="0"/>
          </a:p>
          <a:p>
            <a:pPr lvl="1" algn="just"/>
            <a:r>
              <a:rPr lang="pt-BR" altLang="pt-BR" sz="2600" dirty="0"/>
              <a:t>Repositório específico na página do TRESC, disponível em </a:t>
            </a:r>
            <a:r>
              <a:rPr lang="pt-BR" altLang="pt-BR" sz="2600" dirty="0">
                <a:hlinkClick r:id="rId3"/>
              </a:rPr>
              <a:t>www.tre-sc.jus.br</a:t>
            </a:r>
            <a:r>
              <a:rPr lang="pt-BR" altLang="pt-BR" sz="2600" dirty="0"/>
              <a:t>, Partidos, Prestação de Contas </a:t>
            </a:r>
            <a:r>
              <a:rPr lang="pt-BR" altLang="pt-BR" sz="2600" dirty="0" smtClean="0"/>
              <a:t>Partidárias</a:t>
            </a:r>
          </a:p>
          <a:p>
            <a:pPr marL="457207" lvl="1" indent="0" algn="just">
              <a:buNone/>
            </a:pPr>
            <a:endParaRPr lang="pt-BR" altLang="pt-BR" sz="1000" dirty="0"/>
          </a:p>
          <a:p>
            <a:pPr lvl="1" algn="just"/>
            <a:r>
              <a:rPr lang="pt-BR" altLang="pt-BR" sz="2600" dirty="0" smtClean="0"/>
              <a:t>Órgãos </a:t>
            </a:r>
            <a:r>
              <a:rPr lang="pt-BR" altLang="pt-BR" sz="2600" dirty="0"/>
              <a:t>partidários estaduais – SAC </a:t>
            </a:r>
            <a:r>
              <a:rPr lang="pt-BR" altLang="pt-BR" sz="2600" dirty="0" smtClean="0"/>
              <a:t>Eleitoral (necessidade de cadastramento)</a:t>
            </a:r>
          </a:p>
          <a:p>
            <a:pPr marL="457207" lvl="1" indent="0" algn="just">
              <a:buNone/>
            </a:pPr>
            <a:endParaRPr lang="pt-BR" altLang="pt-BR" sz="1000" dirty="0"/>
          </a:p>
          <a:p>
            <a:pPr lvl="1" algn="just"/>
            <a:r>
              <a:rPr lang="pt-BR" altLang="pt-BR" sz="2600" dirty="0"/>
              <a:t>Órgãos partidários municipais – </a:t>
            </a:r>
            <a:r>
              <a:rPr lang="pt-BR" altLang="pt-BR" sz="2600" dirty="0" smtClean="0"/>
              <a:t>Cartório da Zona Eleitoral </a:t>
            </a:r>
            <a:r>
              <a:rPr lang="pt-BR" altLang="pt-BR" sz="2600" dirty="0"/>
              <a:t>respectiva</a:t>
            </a:r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415510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912768" cy="66627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Suporte</a:t>
            </a:r>
            <a:r>
              <a:rPr lang="pt-BR" altLang="pt-BR" sz="3200" b="1" dirty="0">
                <a:solidFill>
                  <a:schemeClr val="tx1"/>
                </a:solidFill>
              </a:rPr>
              <a:t> </a:t>
            </a:r>
            <a:r>
              <a:rPr lang="pt-BR" altLang="pt-BR" sz="3200" b="1" dirty="0" smtClean="0">
                <a:solidFill>
                  <a:schemeClr val="tx1"/>
                </a:solidFill>
              </a:rPr>
              <a:t>técnico</a:t>
            </a:r>
            <a:r>
              <a:rPr lang="pt-BR" altLang="pt-BR" sz="3200" b="1" dirty="0" smtClean="0"/>
              <a:t/>
            </a:r>
            <a:br>
              <a:rPr lang="pt-BR" altLang="pt-BR" sz="3200" b="1" dirty="0" smtClean="0"/>
            </a:br>
            <a:r>
              <a:rPr lang="pt-BR" altLang="pt-BR" sz="3200" b="1" dirty="0" smtClean="0"/>
              <a:t/>
            </a:r>
            <a:br>
              <a:rPr lang="pt-BR" altLang="pt-BR" sz="3200" b="1" dirty="0" smtClean="0"/>
            </a:b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7560840" cy="46085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pt-BR" altLang="pt-BR" sz="2600" dirty="0"/>
              <a:t>Orientações conforme o disposto na norma</a:t>
            </a:r>
            <a:r>
              <a:rPr lang="pt-BR" altLang="pt-BR" sz="2600" dirty="0" smtClean="0"/>
              <a:t>.</a:t>
            </a:r>
          </a:p>
          <a:p>
            <a:pPr algn="just"/>
            <a:endParaRPr lang="pt-BR" altLang="pt-BR" sz="1000" dirty="0"/>
          </a:p>
          <a:p>
            <a:pPr marL="625475" lvl="1" indent="-285750" algn="just"/>
            <a:r>
              <a:rPr lang="pt-BR" altLang="pt-BR" sz="2600" dirty="0" smtClean="0"/>
              <a:t>Não </a:t>
            </a:r>
            <a:r>
              <a:rPr lang="pt-BR" altLang="pt-BR" sz="2600" dirty="0"/>
              <a:t>poderão ser respondidas questões que tratem de caso concreto ou interpretação de </a:t>
            </a:r>
            <a:r>
              <a:rPr lang="pt-BR" altLang="pt-BR" sz="2600" dirty="0" smtClean="0"/>
              <a:t>lei</a:t>
            </a:r>
            <a:r>
              <a:rPr lang="pt-BR" altLang="pt-BR" sz="2600" dirty="0"/>
              <a:t> </a:t>
            </a:r>
            <a:r>
              <a:rPr lang="pt-BR" altLang="pt-BR" sz="2600" dirty="0" smtClean="0"/>
              <a:t>ou norma.</a:t>
            </a:r>
          </a:p>
          <a:p>
            <a:pPr marL="625475" lvl="1" indent="-285750" algn="just"/>
            <a:endParaRPr lang="pt-BR" altLang="pt-BR" sz="1000" dirty="0"/>
          </a:p>
          <a:p>
            <a:pPr marL="625475" lvl="2" indent="-285750" algn="just"/>
            <a:r>
              <a:rPr lang="pt-BR" altLang="pt-BR" sz="2600" dirty="0"/>
              <a:t>Competência privativa do Tribunal para responder consultas (Código Eleitoral, art. 30, VIII).</a:t>
            </a:r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319104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66443" y="2861735"/>
            <a:ext cx="6620967" cy="1071322"/>
          </a:xfrm>
        </p:spPr>
        <p:txBody>
          <a:bodyPr/>
          <a:lstStyle/>
          <a:p>
            <a:pPr algn="ctr"/>
            <a:r>
              <a:rPr lang="pt-BR" dirty="0" smtClean="0"/>
              <a:t>Obrigado!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89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548680"/>
            <a:ext cx="6811096" cy="738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Resolução TSE n. </a:t>
            </a:r>
            <a:r>
              <a:rPr lang="pt-BR" altLang="pt-BR" sz="3200" b="1" dirty="0" smtClean="0"/>
              <a:t>23.546/2017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612648" y="1628800"/>
            <a:ext cx="7415736" cy="453650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361950" lvl="1" indent="-285750" algn="just">
              <a:defRPr/>
            </a:pPr>
            <a:r>
              <a:rPr lang="pt-BR" altLang="pt-BR" sz="2600" b="1" dirty="0"/>
              <a:t>Doações em recursos financeiros</a:t>
            </a:r>
            <a:r>
              <a:rPr lang="pt-BR" altLang="pt-BR" sz="2600" dirty="0"/>
              <a:t>: </a:t>
            </a:r>
            <a:endParaRPr lang="pt-BR" altLang="pt-BR" sz="2600" dirty="0" smtClean="0"/>
          </a:p>
          <a:p>
            <a:pPr marL="361950" lvl="1" indent="-285750" algn="just">
              <a:defRPr/>
            </a:pPr>
            <a:endParaRPr lang="pt-BR" altLang="pt-BR" sz="1000" dirty="0" smtClean="0"/>
          </a:p>
          <a:p>
            <a:pPr marL="762008" lvl="2" indent="-285750" algn="just">
              <a:defRPr/>
            </a:pPr>
            <a:r>
              <a:rPr lang="pt-BR" altLang="pt-BR" sz="2600" dirty="0" smtClean="0"/>
              <a:t>devem </a:t>
            </a:r>
            <a:r>
              <a:rPr lang="pt-BR" altLang="pt-BR" sz="2600" dirty="0"/>
              <a:t>ser efetuadas por cheque cruzado em nome do partido ou por depósito na conta bancária do partido, admitido qualquer meio de transação bancária </a:t>
            </a:r>
            <a:r>
              <a:rPr lang="pt-BR" altLang="pt-BR" sz="2600" dirty="0" smtClean="0"/>
              <a:t>na </a:t>
            </a:r>
            <a:r>
              <a:rPr lang="pt-BR" altLang="pt-BR" sz="2600" dirty="0"/>
              <a:t>qual o CPF do doador ou contribuinte, ou o CNPJ no caso de partidos políticos ou candidatos, </a:t>
            </a:r>
            <a:r>
              <a:rPr lang="pt-BR" altLang="pt-BR" sz="2600" dirty="0" smtClean="0"/>
              <a:t>seja </a:t>
            </a:r>
            <a:r>
              <a:rPr lang="pt-BR" altLang="pt-BR" sz="2600" dirty="0"/>
              <a:t>obrigatoriamente </a:t>
            </a:r>
            <a:r>
              <a:rPr lang="pt-BR" altLang="pt-BR" sz="2600" dirty="0" smtClean="0"/>
              <a:t>identificado </a:t>
            </a:r>
            <a:r>
              <a:rPr lang="pt-BR" altLang="pt-BR" sz="2600" dirty="0"/>
              <a:t>(art. 8º, §§ 1º e 2º).</a:t>
            </a:r>
          </a:p>
          <a:p>
            <a:pPr marL="0" indent="0">
              <a:buNone/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361906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548680"/>
            <a:ext cx="6811096" cy="738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Resolução TSE n. </a:t>
            </a:r>
            <a:r>
              <a:rPr lang="pt-BR" altLang="pt-BR" sz="3200" b="1" dirty="0" smtClean="0"/>
              <a:t>23.546/2017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612648" y="1700808"/>
            <a:ext cx="7631760" cy="446449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361950" lvl="1" indent="-285750" algn="just">
              <a:defRPr/>
            </a:pPr>
            <a:r>
              <a:rPr lang="pt-BR" altLang="pt-BR" sz="2600" b="1" dirty="0" smtClean="0"/>
              <a:t>Doações </a:t>
            </a:r>
            <a:r>
              <a:rPr lang="pt-BR" altLang="pt-BR" sz="2600" b="1" dirty="0"/>
              <a:t>estimáveis em </a:t>
            </a:r>
            <a:r>
              <a:rPr lang="pt-BR" altLang="pt-BR" sz="2600" b="1" dirty="0" smtClean="0"/>
              <a:t>dinheiro</a:t>
            </a:r>
            <a:r>
              <a:rPr lang="pt-BR" altLang="pt-BR" sz="2600" dirty="0"/>
              <a:t>(art. 9º): </a:t>
            </a:r>
            <a:endParaRPr lang="pt-BR" altLang="pt-BR" sz="2600" dirty="0" smtClean="0"/>
          </a:p>
          <a:p>
            <a:pPr marL="361950" lvl="1" indent="-285750" algn="just">
              <a:defRPr/>
            </a:pPr>
            <a:endParaRPr lang="pt-BR" altLang="pt-BR" sz="2600" dirty="0" smtClean="0"/>
          </a:p>
          <a:p>
            <a:pPr marL="762008" lvl="2" indent="-285750" algn="just">
              <a:defRPr/>
            </a:pPr>
            <a:r>
              <a:rPr lang="pt-BR" altLang="pt-BR" sz="2600" dirty="0" smtClean="0"/>
              <a:t>Os </a:t>
            </a:r>
            <a:r>
              <a:rPr lang="pt-BR" altLang="pt-BR" sz="2600" dirty="0"/>
              <a:t>bens </a:t>
            </a:r>
            <a:r>
              <a:rPr lang="pt-BR" altLang="pt-BR" sz="2600" dirty="0" smtClean="0"/>
              <a:t>devem ser </a:t>
            </a:r>
            <a:r>
              <a:rPr lang="pt-BR" altLang="pt-BR" sz="2600" dirty="0"/>
              <a:t>de propriedade do doador e os serviços </a:t>
            </a:r>
            <a:r>
              <a:rPr lang="pt-BR" altLang="pt-BR" sz="2600" dirty="0" smtClean="0"/>
              <a:t>ser </a:t>
            </a:r>
            <a:r>
              <a:rPr lang="pt-BR" altLang="pt-BR" sz="2600" dirty="0"/>
              <a:t>prestados pela própria pessoa </a:t>
            </a:r>
            <a:r>
              <a:rPr lang="pt-BR" altLang="pt-BR" sz="2600" dirty="0" smtClean="0"/>
              <a:t>doadora</a:t>
            </a:r>
            <a:endParaRPr lang="pt-BR" altLang="pt-BR" sz="2600" dirty="0"/>
          </a:p>
          <a:p>
            <a:pPr lvl="1">
              <a:defRPr/>
            </a:pPr>
            <a:r>
              <a:rPr lang="pt-BR" altLang="pt-BR" sz="2600" dirty="0" smtClean="0"/>
              <a:t>Avaliados com base nos preços de mercado</a:t>
            </a:r>
          </a:p>
        </p:txBody>
      </p:sp>
    </p:spTree>
    <p:extLst>
      <p:ext uri="{BB962C8B-B14F-4D97-AF65-F5344CB8AC3E}">
        <p14:creationId xmlns:p14="http://schemas.microsoft.com/office/powerpoint/2010/main" val="370030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548680"/>
            <a:ext cx="6811096" cy="738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Resolução TSE n. </a:t>
            </a:r>
            <a:r>
              <a:rPr lang="pt-BR" altLang="pt-BR" sz="3200" b="1" dirty="0" smtClean="0"/>
              <a:t>23.546/2017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612648" y="1484784"/>
            <a:ext cx="7631760" cy="468052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361950" lvl="1" indent="-285750" algn="just">
              <a:defRPr/>
            </a:pPr>
            <a:r>
              <a:rPr lang="pt-BR" altLang="pt-BR" sz="2600" b="1" dirty="0" smtClean="0"/>
              <a:t>Doações </a:t>
            </a:r>
            <a:r>
              <a:rPr lang="pt-BR" altLang="pt-BR" sz="2600" b="1" dirty="0"/>
              <a:t>estimáveis em </a:t>
            </a:r>
            <a:r>
              <a:rPr lang="pt-BR" altLang="pt-BR" sz="2600" b="1" dirty="0" smtClean="0"/>
              <a:t>dinheiro</a:t>
            </a:r>
            <a:r>
              <a:rPr lang="pt-BR" altLang="pt-BR" sz="2600" dirty="0"/>
              <a:t>(art. 9º): </a:t>
            </a:r>
            <a:endParaRPr lang="pt-BR" altLang="pt-BR" sz="2600" dirty="0" smtClean="0"/>
          </a:p>
          <a:p>
            <a:pPr marL="361950" lvl="1" indent="-285750" algn="just">
              <a:defRPr/>
            </a:pPr>
            <a:endParaRPr lang="pt-BR" altLang="pt-BR" sz="2600" dirty="0" smtClean="0"/>
          </a:p>
          <a:p>
            <a:pPr lvl="1">
              <a:defRPr/>
            </a:pPr>
            <a:r>
              <a:rPr lang="pt-BR" altLang="pt-BR" sz="2600" dirty="0" smtClean="0"/>
              <a:t>Comprovados por:</a:t>
            </a:r>
          </a:p>
          <a:p>
            <a:pPr lvl="2">
              <a:defRPr/>
            </a:pPr>
            <a:r>
              <a:rPr lang="pt-BR" altLang="pt-BR" sz="2600" dirty="0" smtClean="0"/>
              <a:t>Documento fiscal ou instrumento de doação, no caso de doação </a:t>
            </a:r>
            <a:r>
              <a:rPr lang="pt-BR" altLang="pt-BR" sz="2600" dirty="0"/>
              <a:t>de </a:t>
            </a:r>
            <a:r>
              <a:rPr lang="pt-BR" altLang="pt-BR" sz="2600" dirty="0" smtClean="0"/>
              <a:t>bens</a:t>
            </a:r>
          </a:p>
          <a:p>
            <a:pPr lvl="2">
              <a:defRPr/>
            </a:pPr>
            <a:r>
              <a:rPr lang="pt-BR" altLang="pt-BR" sz="2600" dirty="0" smtClean="0"/>
              <a:t>Instrumento de cessão e comprovante de propriedade do bem cedido</a:t>
            </a:r>
          </a:p>
          <a:p>
            <a:pPr lvl="2">
              <a:defRPr/>
            </a:pPr>
            <a:r>
              <a:rPr lang="pt-BR" altLang="pt-BR" sz="2600" dirty="0" smtClean="0"/>
              <a:t>Instrumento de prestação de serviços</a:t>
            </a:r>
            <a:endParaRPr lang="pt-BR" altLang="pt-BR" sz="2600" dirty="0"/>
          </a:p>
        </p:txBody>
      </p:sp>
    </p:spTree>
    <p:extLst>
      <p:ext uri="{BB962C8B-B14F-4D97-AF65-F5344CB8AC3E}">
        <p14:creationId xmlns:p14="http://schemas.microsoft.com/office/powerpoint/2010/main" val="39106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811096" cy="66627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Resolução TSE n. 23.546/2017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612648" y="1412776"/>
            <a:ext cx="7991800" cy="46085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342906" lvl="1" indent="-342906" algn="just">
              <a:defRPr/>
            </a:pPr>
            <a:r>
              <a:rPr lang="pt-BR" sz="2600" dirty="0"/>
              <a:t>Emissão de recibo de doação </a:t>
            </a:r>
            <a:r>
              <a:rPr lang="pt-BR" sz="2600" dirty="0" smtClean="0"/>
              <a:t>por meio do Sistema </a:t>
            </a:r>
            <a:r>
              <a:rPr lang="pt-BR" sz="2600" dirty="0"/>
              <a:t>de Prestação de Contas Anuais – </a:t>
            </a:r>
            <a:r>
              <a:rPr lang="pt-BR" sz="2600" dirty="0" smtClean="0"/>
              <a:t>SPCA (art</a:t>
            </a:r>
            <a:r>
              <a:rPr lang="pt-BR" sz="2600" dirty="0"/>
              <a:t>. 11, § 1º</a:t>
            </a:r>
            <a:r>
              <a:rPr lang="pt-BR" sz="2600" dirty="0" smtClean="0"/>
              <a:t>):</a:t>
            </a:r>
          </a:p>
          <a:p>
            <a:pPr marL="342906" lvl="1" indent="-342906">
              <a:defRPr/>
            </a:pPr>
            <a:r>
              <a:rPr lang="pt-BR" sz="2600" dirty="0" smtClean="0"/>
              <a:t>Prazos:</a:t>
            </a:r>
          </a:p>
          <a:p>
            <a:pPr marL="742964" lvl="2" indent="-342906" algn="just">
              <a:defRPr/>
            </a:pPr>
            <a:r>
              <a:rPr lang="pt-BR" sz="2400" dirty="0" smtClean="0"/>
              <a:t>3 </a:t>
            </a:r>
            <a:r>
              <a:rPr lang="pt-BR" sz="2400" dirty="0"/>
              <a:t>dias contados do crédito na conta bancária </a:t>
            </a:r>
            <a:r>
              <a:rPr lang="pt-BR" sz="2400" dirty="0" smtClean="0"/>
              <a:t>na </a:t>
            </a:r>
            <a:r>
              <a:rPr lang="pt-BR" sz="2400" dirty="0"/>
              <a:t>hipótese de doação financeira (art. 11, </a:t>
            </a:r>
            <a:r>
              <a:rPr lang="pt-BR" sz="2400" i="1" dirty="0" smtClean="0"/>
              <a:t>caput)</a:t>
            </a:r>
            <a:endParaRPr lang="pt-BR" sz="2400" dirty="0"/>
          </a:p>
          <a:p>
            <a:pPr marL="742964" lvl="2" indent="-342906" algn="just">
              <a:defRPr/>
            </a:pPr>
            <a:r>
              <a:rPr lang="pt-BR" sz="2400" dirty="0" smtClean="0"/>
              <a:t>5 </a:t>
            </a:r>
            <a:r>
              <a:rPr lang="pt-BR" sz="2400" dirty="0"/>
              <a:t>dias na hipótese de doação estimável em </a:t>
            </a:r>
            <a:r>
              <a:rPr lang="pt-BR" sz="2400" dirty="0" smtClean="0"/>
              <a:t>dinheiro e até o 5º dia do mês subsequente no caso de cessão que ultrapassa o mês em que iniciado o recebimento </a:t>
            </a:r>
            <a:r>
              <a:rPr lang="pt-BR" sz="2400" dirty="0"/>
              <a:t>(art. 11, </a:t>
            </a:r>
            <a:r>
              <a:rPr lang="pt-BR" sz="2400" dirty="0" smtClean="0"/>
              <a:t>§ </a:t>
            </a:r>
            <a:r>
              <a:rPr lang="pt-BR" sz="2400" dirty="0"/>
              <a:t>7º).</a:t>
            </a:r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92655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6811096" cy="66627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Resolução TSE n. 23.546/2017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612648" y="1484784"/>
            <a:ext cx="7703768" cy="468052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just">
              <a:defRPr/>
            </a:pPr>
            <a:r>
              <a:rPr lang="pt-BR" sz="2600" dirty="0"/>
              <a:t>Emissão de recibo de doação para (art. 11</a:t>
            </a:r>
            <a:r>
              <a:rPr lang="pt-BR" sz="2600" dirty="0" smtClean="0"/>
              <a:t>):</a:t>
            </a:r>
          </a:p>
          <a:p>
            <a:pPr algn="just">
              <a:defRPr/>
            </a:pPr>
            <a:endParaRPr lang="pt-BR" dirty="0"/>
          </a:p>
          <a:p>
            <a:pPr marL="625475" lvl="1" indent="-285750" algn="just">
              <a:defRPr/>
            </a:pPr>
            <a:r>
              <a:rPr lang="pt-BR" sz="2600" dirty="0"/>
              <a:t>doações recebidas de pessoas </a:t>
            </a:r>
            <a:r>
              <a:rPr lang="pt-BR" sz="2600" dirty="0" smtClean="0"/>
              <a:t>físicas</a:t>
            </a:r>
            <a:endParaRPr lang="pt-BR" sz="2600" dirty="0"/>
          </a:p>
          <a:p>
            <a:pPr marL="625475" lvl="1" indent="-285750" algn="just">
              <a:defRPr/>
            </a:pPr>
            <a:r>
              <a:rPr lang="pt-BR" sz="2600" dirty="0"/>
              <a:t>transferências financeiras ou estimáveis em dinheiro entre partidos distintos ou entre níveis de direção do mesmo partido, </a:t>
            </a:r>
            <a:r>
              <a:rPr lang="pt-BR" sz="2600" b="1" dirty="0"/>
              <a:t>com a identificação do doador </a:t>
            </a:r>
            <a:r>
              <a:rPr lang="pt-BR" sz="2600" b="1" dirty="0" smtClean="0"/>
              <a:t>originário</a:t>
            </a:r>
            <a:endParaRPr lang="pt-BR" sz="2600" dirty="0"/>
          </a:p>
          <a:p>
            <a:pPr marL="625475" lvl="1" indent="-285750" algn="just">
              <a:defRPr/>
            </a:pPr>
            <a:r>
              <a:rPr lang="pt-BR" sz="2600" dirty="0"/>
              <a:t>transferências financeiras de recursos do Fundo Partidário entre partidos distintos ou entre níveis de direção do mesmo </a:t>
            </a:r>
            <a:r>
              <a:rPr lang="pt-BR" sz="2600" dirty="0" smtClean="0"/>
              <a:t>partido</a:t>
            </a:r>
            <a:endParaRPr lang="pt-BR" sz="2600" dirty="0"/>
          </a:p>
          <a:p>
            <a:pPr lvl="1" algn="just">
              <a:defRPr/>
            </a:pPr>
            <a:endParaRPr lang="pt-BR" sz="2200" dirty="0"/>
          </a:p>
          <a:p>
            <a:pPr>
              <a:defRPr/>
            </a:pP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15013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Í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12364</TotalTime>
  <Words>2198</Words>
  <Application>Microsoft Office PowerPoint</Application>
  <PresentationFormat>Apresentação na tela (4:3)</PresentationFormat>
  <Paragraphs>283</Paragraphs>
  <Slides>47</Slides>
  <Notes>42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51" baseType="lpstr">
      <vt:lpstr>Arial</vt:lpstr>
      <vt:lpstr>Century Gothic</vt:lpstr>
      <vt:lpstr>Wingdings 3</vt:lpstr>
      <vt:lpstr>Íon</vt:lpstr>
      <vt:lpstr>Apresentação do PowerPoint</vt:lpstr>
      <vt:lpstr>Prestação de contas de 2018</vt:lpstr>
      <vt:lpstr>Resolução TSE n. 23.546/2017</vt:lpstr>
      <vt:lpstr>Resolução TSE n. 23.546/2017</vt:lpstr>
      <vt:lpstr>Resolução TSE n. 23.546/2017</vt:lpstr>
      <vt:lpstr>Resolução TSE n. 23.546/2017</vt:lpstr>
      <vt:lpstr>Resolução TSE n. 23.546/2017</vt:lpstr>
      <vt:lpstr>Resolução TSE n. 23.546/2017</vt:lpstr>
      <vt:lpstr>Resolução TSE n. 23.546/2017</vt:lpstr>
      <vt:lpstr>Resolução TSE n. 23.546/2017</vt:lpstr>
      <vt:lpstr>Resolução TSE n. 23.546/2017</vt:lpstr>
      <vt:lpstr>Resolução TSE n. 23.546/2017</vt:lpstr>
      <vt:lpstr>Resolução TSE n. 23.546/2017</vt:lpstr>
      <vt:lpstr>Resolução TSE n. 23.546/2017</vt:lpstr>
      <vt:lpstr>Apresentação das contas</vt:lpstr>
      <vt:lpstr>O que apresentar?                     </vt:lpstr>
      <vt:lpstr>O que apresentar?                     </vt:lpstr>
      <vt:lpstr>O que apresentar?                     </vt:lpstr>
      <vt:lpstr>O que apresentar?                     </vt:lpstr>
      <vt:lpstr>O que apresentar?                     </vt:lpstr>
      <vt:lpstr>O que apresentar?                     </vt:lpstr>
      <vt:lpstr>O que apresentar?                     </vt:lpstr>
      <vt:lpstr>O que apresentar?                     </vt:lpstr>
      <vt:lpstr>O que apresentar?                     </vt:lpstr>
      <vt:lpstr>O que apresentar?                     </vt:lpstr>
      <vt:lpstr>O que apresentar?                     </vt:lpstr>
      <vt:lpstr>O que apresentar?                     </vt:lpstr>
      <vt:lpstr>O que apresentar?                     </vt:lpstr>
      <vt:lpstr>O que apresentar?                     </vt:lpstr>
      <vt:lpstr>O que apresentar?                     </vt:lpstr>
      <vt:lpstr>O que apresentar?                     </vt:lpstr>
      <vt:lpstr>O que apresentar?                     </vt:lpstr>
      <vt:lpstr>Receitas</vt:lpstr>
      <vt:lpstr>Gastos</vt:lpstr>
      <vt:lpstr>Gastos</vt:lpstr>
      <vt:lpstr>Gastos</vt:lpstr>
      <vt:lpstr>SPCA</vt:lpstr>
      <vt:lpstr>SPCA</vt:lpstr>
      <vt:lpstr>SPCA</vt:lpstr>
      <vt:lpstr>SPCA </vt:lpstr>
      <vt:lpstr>SPCA  </vt:lpstr>
      <vt:lpstr>SPCA  </vt:lpstr>
      <vt:lpstr>Prazo e locais de entrega  </vt:lpstr>
      <vt:lpstr>Suporte técnico  </vt:lpstr>
      <vt:lpstr>Suporte técnico  </vt:lpstr>
      <vt:lpstr>Suporte técnico  </vt:lpstr>
      <vt:lpstr>Obrigado!</vt:lpstr>
    </vt:vector>
  </TitlesOfParts>
  <Company>HINOVA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Note1</dc:creator>
  <cp:lastModifiedBy>Ivete Ana Araldi</cp:lastModifiedBy>
  <cp:revision>706</cp:revision>
  <cp:lastPrinted>2018-01-09T19:51:24Z</cp:lastPrinted>
  <dcterms:created xsi:type="dcterms:W3CDTF">2010-06-11T10:00:54Z</dcterms:created>
  <dcterms:modified xsi:type="dcterms:W3CDTF">2019-04-05T14:30:57Z</dcterms:modified>
</cp:coreProperties>
</file>