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0" r:id="rId3"/>
    <p:sldId id="323" r:id="rId4"/>
    <p:sldId id="350" r:id="rId5"/>
    <p:sldId id="352" r:id="rId6"/>
    <p:sldId id="334" r:id="rId7"/>
    <p:sldId id="351" r:id="rId8"/>
    <p:sldId id="353" r:id="rId9"/>
    <p:sldId id="348" r:id="rId10"/>
    <p:sldId id="355" r:id="rId11"/>
    <p:sldId id="356" r:id="rId12"/>
    <p:sldId id="327" r:id="rId13"/>
    <p:sldId id="324" r:id="rId14"/>
    <p:sldId id="325" r:id="rId15"/>
    <p:sldId id="328" r:id="rId16"/>
    <p:sldId id="349" r:id="rId17"/>
    <p:sldId id="326" r:id="rId18"/>
    <p:sldId id="357" r:id="rId19"/>
    <p:sldId id="335" r:id="rId20"/>
    <p:sldId id="337" r:id="rId21"/>
    <p:sldId id="358" r:id="rId22"/>
    <p:sldId id="339" r:id="rId23"/>
    <p:sldId id="359" r:id="rId24"/>
    <p:sldId id="338" r:id="rId25"/>
    <p:sldId id="343" r:id="rId26"/>
    <p:sldId id="344" r:id="rId27"/>
    <p:sldId id="341" r:id="rId28"/>
    <p:sldId id="361" r:id="rId29"/>
    <p:sldId id="346" r:id="rId30"/>
    <p:sldId id="362" r:id="rId31"/>
    <p:sldId id="347" r:id="rId32"/>
    <p:sldId id="275" r:id="rId33"/>
  </p:sldIdLst>
  <p:sldSz cx="12192000" cy="6858000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a Bertoncini" initials="IB" lastIdx="0" clrIdx="0">
    <p:extLst>
      <p:ext uri="{19B8F6BF-5375-455C-9EA6-DF929625EA0E}">
        <p15:presenceInfo xmlns:p15="http://schemas.microsoft.com/office/powerpoint/2012/main" userId="S-1-5-21-1313609982-432800545-848847219-1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486A6"/>
    <a:srgbClr val="3F3F3F"/>
    <a:srgbClr val="3F5B58"/>
    <a:srgbClr val="FFB819"/>
    <a:srgbClr val="95BED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FFC9-71C5-4EB4-9454-3200E973AA7B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D84DE-FF32-4167-B773-5D225C704B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8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0B11-A11D-436B-8973-E834E0F927FF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22BA-7FB3-4E8C-89BE-EF3D5622AD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99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7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55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5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14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7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52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2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2FA6-84F0-4A9E-8869-9094D24CCCA3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2C76-0F4C-47E9-8184-80D448FBC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7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jesc@tre-sc.jus.br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0" y="267257"/>
            <a:ext cx="8123486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en-GB" altLang="pt-BR" sz="4800" b="1" dirty="0" err="1" smtClean="0">
                <a:solidFill>
                  <a:schemeClr val="accent1">
                    <a:lumMod val="75000"/>
                  </a:schemeClr>
                </a:solidFill>
              </a:rPr>
              <a:t>você</a:t>
            </a: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altLang="pt-BR" sz="4800" b="1" dirty="0" err="1" smtClean="0">
                <a:solidFill>
                  <a:schemeClr val="accent1">
                    <a:lumMod val="75000"/>
                  </a:schemeClr>
                </a:solidFill>
              </a:rPr>
              <a:t>aí</a:t>
            </a: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???</a:t>
            </a:r>
            <a:endParaRPr lang="en-GB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É um </a:t>
            </a:r>
            <a:r>
              <a:rPr lang="en-GB" altLang="pt-BR" sz="4800" b="1" dirty="0" smtClean="0">
                <a:solidFill>
                  <a:srgbClr val="00B050"/>
                </a:solidFill>
              </a:rPr>
              <a:t>CIDADÃO</a:t>
            </a: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GB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6661" y="2685754"/>
            <a:ext cx="5215003" cy="34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40204" y="270456"/>
            <a:ext cx="3953812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endParaRPr lang="en-GB" altLang="pt-BR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3600" b="1" dirty="0" smtClean="0">
                <a:solidFill>
                  <a:srgbClr val="00B050"/>
                </a:solidFill>
              </a:rPr>
              <a:t>Cidadão</a:t>
            </a:r>
            <a:r>
              <a:rPr lang="en-GB" alt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é todo ser humano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endParaRPr lang="en-GB" altLang="pt-B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36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altLang="pt-BR" sz="3600" b="1" dirty="0" smtClean="0">
                <a:solidFill>
                  <a:schemeClr val="accent1">
                    <a:lumMod val="75000"/>
                  </a:schemeClr>
                </a:solidFill>
              </a:rPr>
              <a:t>ujeito de DIREITOS E DEVERES</a:t>
            </a:r>
            <a:endParaRPr lang="en-GB" alt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22" y="161874"/>
            <a:ext cx="683420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-528560" y="132877"/>
            <a:ext cx="914400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CIDADANIA E DIREITOS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 CRIANÇA E DO ADOLESCENTE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0152" y="322928"/>
            <a:ext cx="4555938" cy="22533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062" y="2899187"/>
            <a:ext cx="7795795" cy="29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134" y="993017"/>
            <a:ext cx="8598194" cy="385049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776247" y="-91575"/>
            <a:ext cx="9144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en-GB" altLang="pt-B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DIREITOS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691094" y="45897"/>
            <a:ext cx="1944215" cy="928476"/>
          </a:xfrm>
          <a:prstGeom prst="wedgeRoundRectCallout">
            <a:avLst>
              <a:gd name="adj1" fmla="val 40315"/>
              <a:gd name="adj2" fmla="val 140440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400" b="1" dirty="0"/>
              <a:t>à </a:t>
            </a:r>
            <a:r>
              <a:rPr lang="pt-BR" altLang="pt-BR" sz="2400" b="1" dirty="0" smtClean="0"/>
              <a:t>dignidade</a:t>
            </a:r>
            <a:endParaRPr lang="pt-BR" altLang="pt-BR" sz="2400" b="1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320706" y="1224304"/>
            <a:ext cx="1565758" cy="812726"/>
          </a:xfrm>
          <a:prstGeom prst="wedgeRoundRectCallout">
            <a:avLst>
              <a:gd name="adj1" fmla="val 102269"/>
              <a:gd name="adj2" fmla="val 69181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pt-BR" altLang="pt-BR" sz="2400" b="1" dirty="0" smtClean="0"/>
              <a:t>à </a:t>
            </a:r>
            <a:r>
              <a:rPr lang="pt-BR" altLang="pt-BR" sz="2400" b="1" dirty="0"/>
              <a:t>saúde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-60799" y="2422703"/>
            <a:ext cx="2135939" cy="684099"/>
          </a:xfrm>
          <a:prstGeom prst="wedgeRoundRectCallout">
            <a:avLst>
              <a:gd name="adj1" fmla="val 91236"/>
              <a:gd name="adj2" fmla="val 35296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400" b="1" dirty="0"/>
              <a:t>ao </a:t>
            </a:r>
            <a:r>
              <a:rPr lang="pt-BR" altLang="pt-BR" sz="2400" b="1" dirty="0" smtClean="0"/>
              <a:t>respeito</a:t>
            </a:r>
            <a:endParaRPr lang="pt-BR" altLang="pt-BR" sz="2400" b="1" dirty="0"/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0" y="3514151"/>
            <a:ext cx="2207172" cy="1231269"/>
          </a:xfrm>
          <a:prstGeom prst="wedgeRoundRectCallout">
            <a:avLst>
              <a:gd name="adj1" fmla="val 81417"/>
              <a:gd name="adj2" fmla="val -14977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/>
              <a:t>à convivência familiar e comunitária</a:t>
            </a: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39955" y="5376657"/>
            <a:ext cx="2127261" cy="712460"/>
          </a:xfrm>
          <a:prstGeom prst="wedgeRoundRectCallout">
            <a:avLst>
              <a:gd name="adj1" fmla="val 94412"/>
              <a:gd name="adj2" fmla="val -120222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800" b="1" dirty="0"/>
              <a:t>ao esporte</a:t>
            </a: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2457053" y="5452914"/>
            <a:ext cx="2151147" cy="631169"/>
          </a:xfrm>
          <a:prstGeom prst="wedgeRoundRectCallout">
            <a:avLst>
              <a:gd name="adj1" fmla="val 94412"/>
              <a:gd name="adj2" fmla="val -120222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3200" b="1" dirty="0"/>
              <a:t>ao </a:t>
            </a:r>
            <a:r>
              <a:rPr lang="pt-BR" altLang="pt-BR" sz="3200" b="1" dirty="0" smtClean="0"/>
              <a:t>lazer</a:t>
            </a:r>
            <a:endParaRPr lang="pt-BR" altLang="pt-BR" sz="3200" b="1" dirty="0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5029200" y="5320692"/>
            <a:ext cx="3171259" cy="895611"/>
          </a:xfrm>
          <a:prstGeom prst="wedgeRoundRectCallout">
            <a:avLst>
              <a:gd name="adj1" fmla="val 17214"/>
              <a:gd name="adj2" fmla="val -90472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400" b="1" dirty="0"/>
              <a:t>à profissionalização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8709629" y="5313287"/>
            <a:ext cx="2420738" cy="839200"/>
          </a:xfrm>
          <a:prstGeom prst="wedgeRoundRectCallout">
            <a:avLst>
              <a:gd name="adj1" fmla="val -80898"/>
              <a:gd name="adj2" fmla="val -194495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800" b="1" dirty="0"/>
              <a:t>à cultura</a:t>
            </a: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9629012" y="4209440"/>
            <a:ext cx="2306744" cy="905704"/>
          </a:xfrm>
          <a:prstGeom prst="wedgeRoundRectCallout">
            <a:avLst>
              <a:gd name="adj1" fmla="val -87861"/>
              <a:gd name="adj2" fmla="val -67278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800" b="1" dirty="0" smtClean="0"/>
              <a:t>ao trabalho</a:t>
            </a:r>
            <a:endParaRPr lang="pt-BR" altLang="pt-BR" sz="2800" b="1" dirty="0"/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8946292" y="2747221"/>
            <a:ext cx="3070535" cy="1288222"/>
          </a:xfrm>
          <a:prstGeom prst="wedgeRoundRectCallout">
            <a:avLst>
              <a:gd name="adj1" fmla="val -79935"/>
              <a:gd name="adj2" fmla="val 22245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3200" b="1" dirty="0"/>
              <a:t>à </a:t>
            </a:r>
            <a:r>
              <a:rPr lang="pt-BR" altLang="pt-BR" sz="3200" b="1" dirty="0" smtClean="0"/>
              <a:t>educação e </a:t>
            </a:r>
          </a:p>
          <a:p>
            <a:pPr algn="ctr">
              <a:defRPr/>
            </a:pPr>
            <a:r>
              <a:rPr lang="pt-BR" altLang="pt-BR" sz="3200" b="1" dirty="0" smtClean="0"/>
              <a:t>proteção </a:t>
            </a:r>
            <a:endParaRPr lang="pt-BR" altLang="pt-BR" sz="3200" b="1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9728067" y="1457096"/>
            <a:ext cx="2348023" cy="926997"/>
          </a:xfrm>
          <a:prstGeom prst="wedgeRoundRectCallout">
            <a:avLst>
              <a:gd name="adj1" fmla="val -75690"/>
              <a:gd name="adj2" fmla="val 42278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400" b="1" dirty="0"/>
              <a:t>à </a:t>
            </a:r>
            <a:r>
              <a:rPr lang="pt-BR" altLang="pt-BR" sz="2400" b="1" dirty="0" smtClean="0"/>
              <a:t>liberdade e à segurança</a:t>
            </a:r>
            <a:endParaRPr lang="pt-BR" altLang="pt-BR" sz="2400" b="1" dirty="0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10270409" y="265213"/>
            <a:ext cx="1719917" cy="802975"/>
          </a:xfrm>
          <a:prstGeom prst="wedgeRoundRectCallout">
            <a:avLst>
              <a:gd name="adj1" fmla="val -122222"/>
              <a:gd name="adj2" fmla="val 69912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800" b="1" dirty="0"/>
              <a:t>à vida</a:t>
            </a:r>
          </a:p>
        </p:txBody>
      </p:sp>
    </p:spTree>
    <p:extLst>
      <p:ext uri="{BB962C8B-B14F-4D97-AF65-F5344CB8AC3E}">
        <p14:creationId xmlns:p14="http://schemas.microsoft.com/office/powerpoint/2010/main" val="25862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9" grpId="0" animBg="1" autoUpdateAnimBg="0"/>
      <p:bldP spid="12" grpId="0" animBg="1" autoUpdateAnimBg="0"/>
      <p:bldP spid="14" grpId="0" animBg="1" autoUpdateAnimBg="0"/>
      <p:bldP spid="15" grpId="0" animBg="1" autoUpdateAnimBg="0"/>
      <p:bldP spid="16" grpId="0" animBg="1" autoUpdateAnimBg="0"/>
      <p:bldP spid="18" grpId="0" animBg="1" autoUpdateAnimBg="0"/>
      <p:bldP spid="19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2181" y="2323379"/>
            <a:ext cx="8297620" cy="508795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071414" y="2259519"/>
            <a:ext cx="9144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en-GB" altLang="pt-B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DEVERES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4647" y="3024815"/>
            <a:ext cx="2688788" cy="1574926"/>
          </a:xfrm>
          <a:prstGeom prst="wedgeRoundRectCallout">
            <a:avLst>
              <a:gd name="adj1" fmla="val 79144"/>
              <a:gd name="adj2" fmla="val 29458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/>
              <a:t>participar da convivência familiar e comunitária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07060" y="5039900"/>
            <a:ext cx="3610303" cy="1513489"/>
          </a:xfrm>
          <a:prstGeom prst="wedgeRoundRectCallout">
            <a:avLst>
              <a:gd name="adj1" fmla="val 61023"/>
              <a:gd name="adj2" fmla="val -23384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b="1" dirty="0"/>
              <a:t>respeitar todas as pessoas independente de raça, cor, </a:t>
            </a:r>
            <a:r>
              <a:rPr lang="pt-BR" altLang="pt-BR" b="1" dirty="0" smtClean="0"/>
              <a:t>gênero, opção sexual, profissão, de onde é ou vem, religião </a:t>
            </a:r>
            <a:r>
              <a:rPr lang="pt-BR" altLang="pt-BR" b="1" dirty="0"/>
              <a:t>ou classe social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9200594" y="3414857"/>
            <a:ext cx="3028333" cy="1418898"/>
          </a:xfrm>
          <a:prstGeom prst="wedgeRoundRectCallout">
            <a:avLst>
              <a:gd name="adj1" fmla="val -73910"/>
              <a:gd name="adj2" fmla="val -46972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/>
              <a:t>preservar </a:t>
            </a:r>
            <a:r>
              <a:rPr lang="pt-BR" altLang="pt-BR" sz="2000" b="1" dirty="0" smtClean="0"/>
              <a:t>e respeitar os </a:t>
            </a:r>
            <a:r>
              <a:rPr lang="pt-BR" altLang="pt-BR" sz="2000" b="1" dirty="0"/>
              <a:t>espaços </a:t>
            </a:r>
            <a:r>
              <a:rPr lang="pt-BR" altLang="pt-BR" sz="2000" b="1" dirty="0" smtClean="0"/>
              <a:t>públicos e particulares </a:t>
            </a:r>
            <a:r>
              <a:rPr lang="pt-BR" altLang="pt-BR" sz="2000" b="1" dirty="0"/>
              <a:t>e o meio </a:t>
            </a:r>
            <a:r>
              <a:rPr lang="pt-BR" altLang="pt-BR" sz="2000" b="1" dirty="0" smtClean="0"/>
              <a:t>ambiente</a:t>
            </a:r>
            <a:endParaRPr lang="pt-BR" altLang="pt-BR" sz="2000" b="1" dirty="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8995127" y="1484714"/>
            <a:ext cx="2921054" cy="1555531"/>
          </a:xfrm>
          <a:prstGeom prst="wedgeRoundRectCallout">
            <a:avLst>
              <a:gd name="adj1" fmla="val -65162"/>
              <a:gd name="adj2" fmla="val -22597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 smtClean="0"/>
              <a:t>respeitar </a:t>
            </a:r>
            <a:r>
              <a:rPr lang="pt-BR" altLang="pt-BR" sz="2000" b="1" dirty="0"/>
              <a:t>os valores da escola, da </a:t>
            </a:r>
            <a:r>
              <a:rPr lang="pt-BR" altLang="pt-BR" sz="2000" b="1" dirty="0" smtClean="0"/>
              <a:t>família, dos grupos </a:t>
            </a:r>
            <a:r>
              <a:rPr lang="pt-BR" altLang="pt-BR" sz="2000" b="1" dirty="0"/>
              <a:t>e </a:t>
            </a:r>
            <a:r>
              <a:rPr lang="pt-BR" altLang="pt-BR" sz="2000" b="1"/>
              <a:t>da </a:t>
            </a:r>
            <a:r>
              <a:rPr lang="pt-BR" altLang="pt-BR" sz="2000" b="1" smtClean="0"/>
              <a:t>sociedade</a:t>
            </a:r>
            <a:endParaRPr lang="pt-BR" altLang="pt-BR" sz="2000" b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634367" y="250863"/>
            <a:ext cx="2435357" cy="1052293"/>
          </a:xfrm>
          <a:prstGeom prst="wedgeRoundRectCallout">
            <a:avLst>
              <a:gd name="adj1" fmla="val -80583"/>
              <a:gd name="adj2" fmla="val -880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/>
              <a:t>praticar os bons </a:t>
            </a:r>
            <a:r>
              <a:rPr lang="pt-BR" altLang="pt-BR" sz="2000" b="1" dirty="0" smtClean="0"/>
              <a:t>costumes, a moral e a ética</a:t>
            </a:r>
            <a:endParaRPr lang="pt-BR" altLang="pt-BR" sz="2000" b="1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11032" y="247665"/>
            <a:ext cx="2598353" cy="1119351"/>
          </a:xfrm>
          <a:prstGeom prst="wedgeRoundRectCallout">
            <a:avLst>
              <a:gd name="adj1" fmla="val 42046"/>
              <a:gd name="adj2" fmla="val 140440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altLang="pt-BR" sz="2000" b="1" dirty="0"/>
              <a:t>cumprir </a:t>
            </a:r>
            <a:r>
              <a:rPr lang="pt-BR" altLang="pt-BR" sz="2000" b="1" dirty="0" smtClean="0"/>
              <a:t>as leis e as regras de convivência</a:t>
            </a:r>
            <a:endParaRPr lang="pt-BR" altLang="pt-BR" sz="2000" b="1" dirty="0"/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6238730" y="432635"/>
            <a:ext cx="2289323" cy="1485024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Respeito à </a:t>
            </a:r>
            <a:r>
              <a:rPr lang="pt-BR" dirty="0" smtClean="0">
                <a:solidFill>
                  <a:schemeClr val="tx1"/>
                </a:solidFill>
              </a:rPr>
              <a:t>diversidade</a:t>
            </a:r>
            <a:r>
              <a:rPr lang="pt-BR" dirty="0" smtClean="0">
                <a:solidFill>
                  <a:srgbClr val="002060"/>
                </a:solidFill>
              </a:rPr>
              <a:t>, a mulheres, crianças, idosos.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Texto explicativo retangular 6"/>
          <p:cNvSpPr/>
          <p:nvPr/>
        </p:nvSpPr>
        <p:spPr>
          <a:xfrm>
            <a:off x="711321" y="1614681"/>
            <a:ext cx="2202114" cy="1240362"/>
          </a:xfrm>
          <a:prstGeom prst="wedgeRectCallout">
            <a:avLst/>
          </a:prstGeom>
          <a:solidFill>
            <a:srgbClr val="44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solidariedade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9" name="Texto explicativo retangular 8"/>
          <p:cNvSpPr/>
          <p:nvPr/>
        </p:nvSpPr>
        <p:spPr>
          <a:xfrm>
            <a:off x="3209385" y="429726"/>
            <a:ext cx="2744895" cy="14090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Participação política e democrática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11667" y="1283759"/>
            <a:ext cx="8070184" cy="295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Voto é direito e dever!</a:t>
            </a: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Times New Roman" pitchFamily="18" charset="0"/>
              <a:buNone/>
              <a:tabLst>
                <a:tab pos="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b="1" dirty="0" smtClean="0">
                <a:solidFill>
                  <a:srgbClr val="FF0000"/>
                </a:solidFill>
              </a:rPr>
              <a:t>É dever </a:t>
            </a: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</a:rPr>
              <a:t>de todos os brasileiros maiores de 18 anos 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</a:rPr>
              <a:t>e menores de 70 anos </a:t>
            </a:r>
          </a:p>
          <a:p>
            <a:pPr algn="just">
              <a:buFont typeface="Times New Roman" pitchFamily="18" charset="0"/>
              <a:buNone/>
              <a:defRPr/>
            </a:pPr>
            <a:endParaRPr lang="pt-BR" alt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Times New Roman" pitchFamily="18" charset="0"/>
              <a:buNone/>
              <a:defRPr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</a:rPr>
              <a:t>É </a:t>
            </a:r>
            <a:r>
              <a:rPr lang="pt-BR" altLang="pt-BR" b="1" dirty="0" smtClean="0">
                <a:solidFill>
                  <a:srgbClr val="FF0000"/>
                </a:solidFill>
              </a:rPr>
              <a:t>direito </a:t>
            </a: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</a:rPr>
              <a:t>de todos escolherem seus representantes (Prefeitos, Vereadores, Deputados, Senadores, Governadores e Presidente)</a:t>
            </a:r>
            <a:endParaRPr lang="pt-BR" alt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73562" y="104736"/>
            <a:ext cx="781305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VOTO E DEMOCRACIA</a:t>
            </a:r>
            <a:endParaRPr lang="en-GB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2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718" y="194334"/>
            <a:ext cx="2527604" cy="249375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20717" y="264596"/>
            <a:ext cx="10150949" cy="634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r>
              <a:rPr lang="pt-BR" altLang="pt-BR" sz="5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que </a:t>
            </a: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temos eleições?</a:t>
            </a:r>
          </a:p>
          <a:p>
            <a:pPr>
              <a:buFont typeface="Times New Roman" pitchFamily="18" charset="0"/>
              <a:buNone/>
              <a:defRPr/>
            </a:pPr>
            <a:endParaRPr lang="pt-BR" altLang="pt-BR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pt-BR" alt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Na Grécia antiga era assim:</a:t>
            </a: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pt-BR" altLang="pt-BR" sz="1600" b="1" dirty="0" smtClean="0">
                <a:solidFill>
                  <a:schemeClr val="accent1">
                    <a:lumMod val="75000"/>
                  </a:schemeClr>
                </a:solidFill>
              </a:rPr>
              <a:t>Todos se reuniam nas praças para resolver as questões da comunidade</a:t>
            </a:r>
            <a:endParaRPr lang="pt-BR" altLang="pt-B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5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Hoje somos muitos nas cidades e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não é possível que todos sejam consultados sobre todos os assuntos.</a:t>
            </a: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Times New Roman" pitchFamily="18" charset="0"/>
              <a:buNone/>
              <a:defRPr/>
            </a:pPr>
            <a:endParaRPr lang="pt-BR" altLang="pt-B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Times New Roman" pitchFamily="18" charset="0"/>
              <a:buNone/>
              <a:defRPr/>
            </a:pPr>
            <a:endParaRPr lang="pt-BR" altLang="pt-B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Times New Roman" pitchFamily="18" charset="0"/>
              <a:buNone/>
              <a:defRPr/>
            </a:pPr>
            <a:endParaRPr lang="pt-BR" alt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1532" y="2154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718" y="194334"/>
            <a:ext cx="2527604" cy="249375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GB" altLang="pt-BR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Vereadores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GB" alt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Estado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Deputados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Governadores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País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Deputados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Federais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Senadores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  <a:r>
              <a:rPr lang="en-GB" alt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altLang="pt-BR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endParaRPr lang="en-GB" alt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20717" y="264596"/>
            <a:ext cx="10150949" cy="221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</a:rPr>
              <a:t>Como funciona?</a:t>
            </a:r>
          </a:p>
          <a:p>
            <a:pPr algn="ctr">
              <a:buFont typeface="Times New Roman" pitchFamily="18" charset="0"/>
              <a:buNone/>
              <a:defRPr/>
            </a:pPr>
            <a:endParaRPr lang="pt-BR" altLang="pt-BR" sz="2400" dirty="0" smtClean="0">
              <a:solidFill>
                <a:srgbClr val="FF000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</a:rPr>
              <a:t>Para que os cidadãos sejam democraticamente ouvidos nas decisões sobre as cidades, saúde, segurança, novas leis, elegemos </a:t>
            </a:r>
            <a:r>
              <a:rPr lang="pt-BR" altLang="pt-BR" sz="2400" dirty="0" smtClean="0">
                <a:solidFill>
                  <a:srgbClr val="FF0000"/>
                </a:solidFill>
              </a:rPr>
              <a:t>REPRESENTANTES.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83646" y="357912"/>
            <a:ext cx="79928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4000" b="1" dirty="0">
                <a:solidFill>
                  <a:srgbClr val="94B6D2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INTERESSES DA SOCIEDADE</a:t>
            </a:r>
          </a:p>
        </p:txBody>
      </p:sp>
      <p:pic>
        <p:nvPicPr>
          <p:cNvPr id="6" name="Picture 23" descr="Agua+-+Policia+Comunit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34" y="1096303"/>
            <a:ext cx="2700883" cy="239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aude-50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533" y="1880315"/>
            <a:ext cx="2338275" cy="138342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7" descr="crian%C3%A7as-que-esperam-para-obter-em-um-nibus-escolar-317866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8722" y="1067979"/>
            <a:ext cx="1580572" cy="99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duca%25C3%25A7%25C3%25A3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55" y="3621744"/>
            <a:ext cx="2376488" cy="25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18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1808" y="4051097"/>
            <a:ext cx="1746052" cy="14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ANd9GcS03xwtebFx2CncT8B6hV8d23jgB1UDY5N7ZH0jE09xUcGEsaQ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6041" y="4213172"/>
            <a:ext cx="1860522" cy="13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103" y="4213172"/>
            <a:ext cx="2903238" cy="16258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0483" y="1042221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1040" y="226367"/>
            <a:ext cx="2217028" cy="285168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1561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Gerenciar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Cadastro Eleitoral: títulos dos eleitores e filiações partidárias</a:t>
            </a:r>
            <a:b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 Planejar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realizar, fiscalizar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 apurar as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eleições</a:t>
            </a:r>
            <a:b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 Zelar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pela segurança e transparência do processo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eleitoral</a:t>
            </a:r>
            <a:b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 Biometria garante que quem está votando é o próprio eleitor cadastrado</a:t>
            </a:r>
            <a:b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 Urna eletrônica segura – não permite fraude nas eleições</a:t>
            </a:r>
            <a:endParaRPr lang="en-GB" altLang="pt-BR" sz="2200" b="1" u="sng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726142" y="212249"/>
            <a:ext cx="10317979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Função da </a:t>
            </a: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Justiça Eleitoral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3" y="1143516"/>
            <a:ext cx="2998863" cy="216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492757" y="1705232"/>
            <a:ext cx="9298812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pt-B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Eleitor do Futuro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en-GB" altLang="pt-B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Despertar para a </a:t>
            </a:r>
            <a:r>
              <a:rPr lang="en-GB" altLang="pt-BR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CIDADANIA</a:t>
            </a:r>
            <a:endParaRPr lang="en-GB" altLang="pt-BR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8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97542" y="0"/>
            <a:ext cx="10533132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quem pode ser </a:t>
            </a: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eleitor?</a:t>
            </a:r>
            <a:endParaRPr lang="pt-BR" altLang="pt-B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413" y="1999748"/>
            <a:ext cx="9144793" cy="9266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87413" y="2463084"/>
            <a:ext cx="76344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16 anos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Brasileiro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Quem não tem restrição aos direitos políticos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97542" y="0"/>
            <a:ext cx="10533132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quem pode ser </a:t>
            </a: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candidato?</a:t>
            </a:r>
            <a:endParaRPr lang="pt-BR" altLang="pt-B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03" y="2965664"/>
            <a:ext cx="9144793" cy="9266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51222" y="2586682"/>
            <a:ext cx="76344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Cidadão brasileiro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Inscrição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regular no Cadastro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Eleitoral como eleitor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Alfabetizado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Filiado a partido político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Ter a idade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mínima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exigida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Ter ficha limpa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28" y="1438810"/>
            <a:ext cx="2122774" cy="23621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61566" y="1037897"/>
            <a:ext cx="2942623" cy="29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97542" y="0"/>
            <a:ext cx="10533132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</a:rPr>
              <a:t>Qual </a:t>
            </a: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</a:rPr>
              <a:t>a idade mínima para ser </a:t>
            </a: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</a:rPr>
              <a:t>candidato?</a:t>
            </a:r>
            <a:endParaRPr lang="pt-BR" altLang="pt-B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1484" y="4515239"/>
            <a:ext cx="4564590" cy="4625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4768">
            <a:off x="8149523" y="1042006"/>
            <a:ext cx="3828060" cy="348936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748400" y="4746511"/>
            <a:ext cx="345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Felipe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Schmitz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, eleito  Vereador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aos 19 anos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por Antônio Carlos/SC.</a:t>
            </a:r>
            <a:endParaRPr lang="pt-BR" dirty="0"/>
          </a:p>
        </p:txBody>
      </p:sp>
      <p:sp>
        <p:nvSpPr>
          <p:cNvPr id="10" name="Título 9"/>
          <p:cNvSpPr>
            <a:spLocks noGrp="1"/>
          </p:cNvSpPr>
          <p:nvPr>
            <p:ph type="ctrTitle" idx="4294967295"/>
          </p:nvPr>
        </p:nvSpPr>
        <p:spPr>
          <a:xfrm>
            <a:off x="1" y="1645039"/>
            <a:ext cx="792031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18 anos: Vereador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endParaRPr lang="pt-BR" sz="32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21 anos: Prefeito, Deputados Estadual e Federal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endParaRPr lang="pt-BR" sz="32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30 anos: Governador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endParaRPr lang="pt-BR" sz="3200" b="1" dirty="0" smtClean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35 anos: Presidente e Senador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25264" y="989081"/>
            <a:ext cx="10533132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endParaRPr lang="pt-BR" altLang="pt-BR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</a:rPr>
              <a:t>Mulheres na política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1484" y="4515239"/>
            <a:ext cx="4564590" cy="462545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 idx="4294967295"/>
          </p:nvPr>
        </p:nvSpPr>
        <p:spPr>
          <a:xfrm>
            <a:off x="1103871" y="2855689"/>
            <a:ext cx="96794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Campanha do TRE/SC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As mulheres são 53% da população brasileira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Precisam participar mais da política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-231820" y="-11001"/>
            <a:ext cx="1230791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</a:rPr>
              <a:t>Como </a:t>
            </a:r>
            <a:r>
              <a:rPr lang="pt-BR" altLang="pt-BR" sz="5400" b="1" dirty="0">
                <a:solidFill>
                  <a:schemeClr val="accent1">
                    <a:lumMod val="75000"/>
                  </a:schemeClr>
                </a:solidFill>
              </a:rPr>
              <a:t>votar de forma livre e consciente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03" y="2965664"/>
            <a:ext cx="9144793" cy="9266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4184" y="1745507"/>
            <a:ext cx="7797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Conhecer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as propostas e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programas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de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governo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Informar-se sobre os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candidatos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Votar de acordo com seus princípios e valores, pensando no melhor para 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sociedade e não para si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Fiscalizar os mandatos dos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eleitos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Exigir eficiência e ética dos políticos no exercício dos mandatos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8410" y="2124228"/>
            <a:ext cx="3710663" cy="28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-173632" y="0"/>
            <a:ext cx="1230791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COMPRA DE VOTOS</a:t>
            </a:r>
            <a:endParaRPr lang="pt-BR" altLang="pt-B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03" y="2965664"/>
            <a:ext cx="9144793" cy="926672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31993"/>
            <a:ext cx="6333245" cy="459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074" y="1131993"/>
            <a:ext cx="5725519" cy="4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4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03" y="2965664"/>
            <a:ext cx="9144793" cy="9266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5850" y="359370"/>
            <a:ext cx="5417809" cy="52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-173632" y="0"/>
            <a:ext cx="1230791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endParaRPr lang="pt-BR" altLang="pt-BR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5400" b="1" dirty="0" smtClean="0">
                <a:solidFill>
                  <a:schemeClr val="accent1">
                    <a:lumMod val="75000"/>
                  </a:schemeClr>
                </a:solidFill>
              </a:rPr>
              <a:t>CORRUPÇÃO</a:t>
            </a:r>
            <a:endParaRPr lang="pt-BR" altLang="pt-B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03" y="2965664"/>
            <a:ext cx="9144793" cy="9266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7225"/>
            <a:ext cx="4013994" cy="335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5" y="1927225"/>
            <a:ext cx="3918846" cy="335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003" y="3118064"/>
            <a:ext cx="9144793" cy="92667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01" y="1927225"/>
            <a:ext cx="3869977" cy="32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63702" y="5232771"/>
            <a:ext cx="903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Qual o preço que se paga?</a:t>
            </a:r>
          </a:p>
        </p:txBody>
      </p:sp>
    </p:spTree>
    <p:extLst>
      <p:ext uri="{BB962C8B-B14F-4D97-AF65-F5344CB8AC3E}">
        <p14:creationId xmlns:p14="http://schemas.microsoft.com/office/powerpoint/2010/main" val="38048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9044" y="594481"/>
            <a:ext cx="100126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ÉTICA</a:t>
            </a:r>
            <a:r>
              <a:rPr lang="pt-BR" sz="2400" dirty="0" smtClean="0">
                <a:solidFill>
                  <a:srgbClr val="336699"/>
                </a:solidFill>
              </a:rPr>
              <a:t> na política</a:t>
            </a:r>
          </a:p>
          <a:p>
            <a:endParaRPr lang="pt-BR" sz="2400" dirty="0">
              <a:solidFill>
                <a:srgbClr val="336699"/>
              </a:solidFill>
            </a:endParaRPr>
          </a:p>
          <a:p>
            <a:r>
              <a:rPr lang="pt-BR" sz="2400" dirty="0">
                <a:solidFill>
                  <a:srgbClr val="336699"/>
                </a:solidFill>
              </a:rPr>
              <a:t>Política é necessária para a condução dos destinos do povo e da </a:t>
            </a:r>
            <a:r>
              <a:rPr lang="pt-BR" sz="2400" dirty="0" smtClean="0">
                <a:solidFill>
                  <a:srgbClr val="336699"/>
                </a:solidFill>
              </a:rPr>
              <a:t>nação</a:t>
            </a:r>
          </a:p>
          <a:p>
            <a:endParaRPr lang="pt-BR" sz="2400" dirty="0">
              <a:solidFill>
                <a:srgbClr val="336699"/>
              </a:solidFill>
            </a:endParaRPr>
          </a:p>
          <a:p>
            <a:r>
              <a:rPr lang="pt-BR" sz="2400" dirty="0">
                <a:solidFill>
                  <a:srgbClr val="336699"/>
                </a:solidFill>
              </a:rPr>
              <a:t>Participação política do povo – vez, voz, candidatura e voto </a:t>
            </a:r>
            <a:r>
              <a:rPr lang="pt-BR" sz="2400" dirty="0" smtClean="0">
                <a:solidFill>
                  <a:srgbClr val="336699"/>
                </a:solidFill>
              </a:rPr>
              <a:t>consciente</a:t>
            </a:r>
            <a:endParaRPr lang="pt-BR" sz="2400" dirty="0">
              <a:solidFill>
                <a:srgbClr val="336699"/>
              </a:solidFill>
            </a:endParaRPr>
          </a:p>
          <a:p>
            <a:r>
              <a:rPr lang="pt-BR" sz="2400" dirty="0">
                <a:solidFill>
                  <a:srgbClr val="336699"/>
                </a:solidFill>
              </a:rPr>
              <a:t>Lei da Ficha Limpa</a:t>
            </a:r>
          </a:p>
          <a:p>
            <a:r>
              <a:rPr lang="pt-BR" sz="2400" dirty="0">
                <a:solidFill>
                  <a:srgbClr val="336699"/>
                </a:solidFill>
              </a:rPr>
              <a:t>Não votar em corrupto</a:t>
            </a:r>
          </a:p>
          <a:p>
            <a:r>
              <a:rPr lang="pt-BR" sz="2400" dirty="0">
                <a:solidFill>
                  <a:srgbClr val="336699"/>
                </a:solidFill>
              </a:rPr>
              <a:t>Não vender seu voto nem deixar que os outros vendam</a:t>
            </a:r>
          </a:p>
          <a:p>
            <a:r>
              <a:rPr lang="pt-BR" sz="2400" dirty="0">
                <a:solidFill>
                  <a:srgbClr val="336699"/>
                </a:solidFill>
              </a:rPr>
              <a:t>Escolha criteriosa </a:t>
            </a:r>
            <a:r>
              <a:rPr lang="pt-BR" sz="2400" dirty="0" smtClean="0">
                <a:solidFill>
                  <a:srgbClr val="336699"/>
                </a:solidFill>
              </a:rPr>
              <a:t>e responsável dos </a:t>
            </a:r>
            <a:r>
              <a:rPr lang="pt-BR" sz="2400" dirty="0">
                <a:solidFill>
                  <a:srgbClr val="336699"/>
                </a:solidFill>
              </a:rPr>
              <a:t>representantes do povo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368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297" y="2965663"/>
            <a:ext cx="9144793" cy="9266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3522" y="2379561"/>
            <a:ext cx="2532263" cy="34973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5834" y="336177"/>
            <a:ext cx="92381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O castigo dos bons que não fazem política é ser governados pelos maus</a:t>
            </a: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</a:p>
          <a:p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Platão, filósofo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grego, de Atenas, aluno de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Sócrates e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professor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de Aristóteles)</a:t>
            </a:r>
          </a:p>
        </p:txBody>
      </p:sp>
    </p:spTree>
    <p:extLst>
      <p:ext uri="{BB962C8B-B14F-4D97-AF65-F5344CB8AC3E}">
        <p14:creationId xmlns:p14="http://schemas.microsoft.com/office/powerpoint/2010/main" val="12875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7135" y="395416"/>
            <a:ext cx="113929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territorial: 8.515.875 Km².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5º maior país do mundo (atrás de Rússia,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Canadá, China e Estados Unidos)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População: 207 milhões de habitantes (projeção IBGE para 2017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5ª maior população do mundo (atrás de China, Índia,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Indonésia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Estados Unidos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8ª maior economia do mundo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CATARINA: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territorial: 95.346 Km² - mais ou menos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tamanho de Portugal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População: 7 milhões de habitantes (projeção IBGE para 2017)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FLORIANÓPOLIS: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territorial: 675 km²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População: 485 mil habitantes (projeção IBGE para 2017)</a:t>
            </a:r>
            <a:endParaRPr lang="pt-BR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1150" y="3288116"/>
            <a:ext cx="2861960" cy="28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9044" y="594481"/>
            <a:ext cx="1047594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000" dirty="0">
              <a:solidFill>
                <a:srgbClr val="336699"/>
              </a:solidFill>
            </a:endParaRPr>
          </a:p>
          <a:p>
            <a:r>
              <a:rPr lang="pt-BR" sz="4000" dirty="0">
                <a:solidFill>
                  <a:srgbClr val="336699"/>
                </a:solidFill>
              </a:rPr>
              <a:t>Disse outro filósofo grego, o PROTÁGORAS</a:t>
            </a:r>
            <a:r>
              <a:rPr lang="pt-BR" sz="4000" dirty="0" smtClean="0">
                <a:solidFill>
                  <a:srgbClr val="336699"/>
                </a:solidFill>
              </a:rPr>
              <a:t>:</a:t>
            </a:r>
          </a:p>
          <a:p>
            <a:endParaRPr lang="pt-BR" sz="4000" dirty="0">
              <a:solidFill>
                <a:srgbClr val="336699"/>
              </a:solidFill>
            </a:endParaRPr>
          </a:p>
          <a:p>
            <a:r>
              <a:rPr lang="pt-BR" sz="4000" dirty="0">
                <a:solidFill>
                  <a:srgbClr val="336699"/>
                </a:solidFill>
              </a:rPr>
              <a:t>“O homem (= todo ser humano) é a medida </a:t>
            </a:r>
            <a:endParaRPr lang="pt-BR" sz="4000" dirty="0" smtClean="0">
              <a:solidFill>
                <a:srgbClr val="336699"/>
              </a:solidFill>
            </a:endParaRPr>
          </a:p>
          <a:p>
            <a:r>
              <a:rPr lang="pt-BR" sz="4000" dirty="0" smtClean="0">
                <a:solidFill>
                  <a:srgbClr val="336699"/>
                </a:solidFill>
              </a:rPr>
              <a:t>de </a:t>
            </a:r>
            <a:r>
              <a:rPr lang="pt-BR" sz="4000" dirty="0">
                <a:solidFill>
                  <a:srgbClr val="336699"/>
                </a:solidFill>
              </a:rPr>
              <a:t>todas as coisas</a:t>
            </a:r>
            <a:r>
              <a:rPr lang="pt-BR" sz="4000" dirty="0" smtClean="0">
                <a:solidFill>
                  <a:srgbClr val="336699"/>
                </a:solidFill>
              </a:rPr>
              <a:t>”</a:t>
            </a:r>
          </a:p>
          <a:p>
            <a:endParaRPr lang="pt-BR" sz="4000" dirty="0">
              <a:solidFill>
                <a:srgbClr val="336699"/>
              </a:solidFill>
            </a:endParaRPr>
          </a:p>
          <a:p>
            <a:r>
              <a:rPr lang="pt-BR" sz="4000" dirty="0">
                <a:solidFill>
                  <a:srgbClr val="336699"/>
                </a:solidFill>
              </a:rPr>
              <a:t>Quer dizer: </a:t>
            </a:r>
            <a:r>
              <a:rPr lang="pt-BR" sz="4000" dirty="0" smtClean="0">
                <a:solidFill>
                  <a:srgbClr val="336699"/>
                </a:solidFill>
              </a:rPr>
              <a:t>Tudo gira em torno da </a:t>
            </a:r>
          </a:p>
          <a:p>
            <a:r>
              <a:rPr lang="pt-BR" sz="4000" dirty="0">
                <a:solidFill>
                  <a:srgbClr val="336699"/>
                </a:solidFill>
              </a:rPr>
              <a:t>	</a:t>
            </a:r>
            <a:r>
              <a:rPr lang="pt-BR" sz="4000" dirty="0" smtClean="0">
                <a:solidFill>
                  <a:srgbClr val="336699"/>
                </a:solidFill>
              </a:rPr>
              <a:t>DIGNIDADE </a:t>
            </a:r>
            <a:r>
              <a:rPr lang="pt-BR" sz="4000" dirty="0">
                <a:solidFill>
                  <a:srgbClr val="336699"/>
                </a:solidFill>
              </a:rPr>
              <a:t>DA PESSOA HUMANA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403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546215" y="-2263765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297" y="2965663"/>
            <a:ext cx="9144793" cy="9266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130"/>
            <a:ext cx="12192000" cy="61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303373"/>
            <a:ext cx="10530016" cy="26690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4000" dirty="0" smtClean="0">
                <a:solidFill>
                  <a:srgbClr val="3F5B58"/>
                </a:solidFill>
                <a:latin typeface="Tw Cen MT Condensed" panose="020B0606020104020203" pitchFamily="34" charset="0"/>
              </a:rPr>
              <a:t>MUITO OBRIGADO!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819"/>
              </a:buClr>
              <a:buNone/>
            </a:pPr>
            <a:r>
              <a:rPr lang="pt-BR" sz="2400" dirty="0" smtClean="0">
                <a:solidFill>
                  <a:srgbClr val="3F3F3F"/>
                </a:solidFill>
                <a:latin typeface="Tw Cen MT Condensed" panose="020B0606020104020203" pitchFamily="34" charset="0"/>
                <a:hlinkClick r:id="rId3"/>
              </a:rPr>
              <a:t>ejesc@tre-sc.jus.br</a:t>
            </a:r>
            <a:endParaRPr lang="pt-BR" sz="2400" dirty="0" smtClean="0">
              <a:solidFill>
                <a:srgbClr val="3F3F3F"/>
              </a:solidFill>
              <a:latin typeface="Tw Cen MT Condensed" panose="020B06060201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819"/>
              </a:buClr>
              <a:buNone/>
            </a:pPr>
            <a:r>
              <a:rPr lang="pt-BR" sz="2400" dirty="0" smtClean="0">
                <a:solidFill>
                  <a:srgbClr val="3F3F3F"/>
                </a:solidFill>
                <a:latin typeface="Tw Cen MT Condensed" panose="020B0606020104020203" pitchFamily="34" charset="0"/>
              </a:rPr>
              <a:t>(48)3251-3798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819"/>
              </a:buClr>
              <a:buNone/>
            </a:pPr>
            <a:r>
              <a:rPr lang="pt-BR" sz="2400" dirty="0">
                <a:solidFill>
                  <a:srgbClr val="3F3F3F"/>
                </a:solidFill>
                <a:latin typeface="Tw Cen MT Condensed" panose="020B0606020104020203" pitchFamily="34" charset="0"/>
              </a:rPr>
              <a:t>Slides adaptados de material cedido pela </a:t>
            </a:r>
            <a:r>
              <a:rPr lang="pt-BR" sz="2400" dirty="0" smtClean="0">
                <a:solidFill>
                  <a:srgbClr val="3F3F3F"/>
                </a:solidFill>
                <a:latin typeface="Tw Cen MT Condensed" panose="020B0606020104020203" pitchFamily="34" charset="0"/>
              </a:rPr>
              <a:t>EJE-PE/EJE-BA</a:t>
            </a:r>
            <a:endParaRPr lang="pt-BR" sz="2400" dirty="0">
              <a:solidFill>
                <a:srgbClr val="3F3F3F"/>
              </a:solidFill>
              <a:latin typeface="Tw Cen MT Condensed" panose="020B06060201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819"/>
              </a:buClr>
              <a:buNone/>
            </a:pPr>
            <a:r>
              <a:rPr lang="pt-BR" sz="2400" dirty="0">
                <a:solidFill>
                  <a:srgbClr val="3F3F3F"/>
                </a:solidFill>
                <a:latin typeface="Tw Cen MT Condensed" panose="020B0606020104020203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819"/>
              </a:buClr>
              <a:buNone/>
            </a:pPr>
            <a:endParaRPr lang="pt-BR" sz="2400" dirty="0" smtClean="0">
              <a:solidFill>
                <a:srgbClr val="3F3F3F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160" y="1187789"/>
            <a:ext cx="1139293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O Brasil é uma federação composta de:</a:t>
            </a:r>
          </a:p>
          <a:p>
            <a:r>
              <a:rPr lang="pt-BR" sz="2800" dirty="0">
                <a:solidFill>
                  <a:srgbClr val="002060"/>
                </a:solidFill>
              </a:rPr>
              <a:t>26 Estados</a:t>
            </a:r>
          </a:p>
          <a:p>
            <a:r>
              <a:rPr lang="pt-BR" sz="2800" dirty="0">
                <a:solidFill>
                  <a:srgbClr val="002060"/>
                </a:solidFill>
              </a:rPr>
              <a:t>Distrito Federal</a:t>
            </a:r>
          </a:p>
          <a:p>
            <a:r>
              <a:rPr lang="pt-BR" sz="2800" dirty="0">
                <a:solidFill>
                  <a:srgbClr val="002060"/>
                </a:solidFill>
              </a:rPr>
              <a:t>5.570 Municípios</a:t>
            </a:r>
          </a:p>
          <a:p>
            <a:r>
              <a:rPr lang="pt-BR" sz="2800" dirty="0">
                <a:solidFill>
                  <a:srgbClr val="002060"/>
                </a:solidFill>
              </a:rPr>
              <a:t>Santa Catarina tem 295 Municípios (= Cidades)</a:t>
            </a:r>
          </a:p>
          <a:p>
            <a:r>
              <a:rPr lang="pt-BR" sz="2800" dirty="0">
                <a:solidFill>
                  <a:srgbClr val="002060"/>
                </a:solidFill>
              </a:rPr>
              <a:t>Cada Cidade tem seus Bairros e Distritos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7662" y="3284636"/>
            <a:ext cx="2859272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160" y="1187789"/>
            <a:ext cx="11392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Governo do </a:t>
            </a:r>
            <a:r>
              <a:rPr lang="pt-BR" sz="4800" b="1" dirty="0" smtClean="0">
                <a:solidFill>
                  <a:srgbClr val="002060"/>
                </a:solidFill>
              </a:rPr>
              <a:t>Brasil</a:t>
            </a:r>
          </a:p>
          <a:p>
            <a:r>
              <a:rPr lang="pt-BR" sz="4800" dirty="0" smtClean="0">
                <a:solidFill>
                  <a:srgbClr val="002060"/>
                </a:solidFill>
              </a:rPr>
              <a:t>Três Poderes: </a:t>
            </a:r>
          </a:p>
          <a:p>
            <a:r>
              <a:rPr lang="pt-BR" sz="4800" dirty="0" smtClean="0">
                <a:solidFill>
                  <a:srgbClr val="002060"/>
                </a:solidFill>
              </a:rPr>
              <a:t>Legislativo, </a:t>
            </a:r>
          </a:p>
          <a:p>
            <a:r>
              <a:rPr lang="pt-BR" sz="4800" dirty="0" smtClean="0">
                <a:solidFill>
                  <a:srgbClr val="002060"/>
                </a:solidFill>
              </a:rPr>
              <a:t>Executivo e </a:t>
            </a:r>
          </a:p>
          <a:p>
            <a:r>
              <a:rPr lang="pt-BR" sz="4800" dirty="0" smtClean="0">
                <a:solidFill>
                  <a:srgbClr val="002060"/>
                </a:solidFill>
              </a:rPr>
              <a:t>Judiciário</a:t>
            </a:r>
            <a:endParaRPr lang="pt-BR" sz="4800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18" y="3284636"/>
            <a:ext cx="2859272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087393"/>
            <a:ext cx="11203459" cy="5474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Poder legislativo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Parlamentares </a:t>
            </a:r>
            <a:r>
              <a:rPr lang="pt-BR" sz="3200" b="1" dirty="0">
                <a:solidFill>
                  <a:srgbClr val="002060"/>
                </a:solidFill>
                <a:latin typeface="+mj-lt"/>
              </a:rPr>
              <a:t>eleitos pelo povo</a:t>
            </a:r>
          </a:p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Senadores (81) e Deputados Federais (513), no Congresso 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Nacional</a:t>
            </a:r>
          </a:p>
          <a:p>
            <a:endParaRPr lang="pt-BR" sz="3200" b="1" dirty="0">
              <a:solidFill>
                <a:srgbClr val="002060"/>
              </a:solidFill>
              <a:latin typeface="+mj-lt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Deputados Estaduais (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40 em SC), </a:t>
            </a:r>
            <a:r>
              <a:rPr lang="pt-BR" sz="3200" b="1" dirty="0">
                <a:solidFill>
                  <a:srgbClr val="002060"/>
                </a:solidFill>
                <a:latin typeface="+mj-lt"/>
              </a:rPr>
              <a:t>na Assembleia Legislativa de cada 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Estado</a:t>
            </a:r>
          </a:p>
          <a:p>
            <a:endParaRPr lang="pt-BR" sz="3200" b="1" dirty="0">
              <a:solidFill>
                <a:srgbClr val="002060"/>
              </a:solidFill>
              <a:latin typeface="+mj-lt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Vereadores (de 9 a 55, conforme a população da cidade), na Câmara de Vereadores de cada Município</a:t>
            </a:r>
          </a:p>
          <a:p>
            <a:pPr marL="571500" indent="-571500" algn="ctr">
              <a:lnSpc>
                <a:spcPct val="93000"/>
              </a:lnSpc>
              <a:buClr>
                <a:srgbClr val="3333CC"/>
              </a:buClr>
              <a:buSzPct val="45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altLang="pt-BR" sz="3200" b="1" u="sng" dirty="0">
              <a:solidFill>
                <a:srgbClr val="002060"/>
              </a:solidFill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443" y="226798"/>
            <a:ext cx="3147324" cy="17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8983" y="-147586"/>
            <a:ext cx="7562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3600" dirty="0"/>
          </a:p>
          <a:p>
            <a:r>
              <a:rPr lang="pt-BR" sz="3600" dirty="0" smtClean="0"/>
              <a:t>Poder Executivo</a:t>
            </a:r>
          </a:p>
          <a:p>
            <a:r>
              <a:rPr lang="pt-BR" sz="3600" dirty="0" smtClean="0"/>
              <a:t>Governantes </a:t>
            </a:r>
            <a:r>
              <a:rPr lang="pt-BR" sz="3600" dirty="0"/>
              <a:t>eleitos pelo povo</a:t>
            </a:r>
          </a:p>
          <a:p>
            <a:r>
              <a:rPr lang="pt-BR" sz="3600" dirty="0"/>
              <a:t>Presidente da República</a:t>
            </a:r>
          </a:p>
          <a:p>
            <a:r>
              <a:rPr lang="pt-BR" sz="3600" dirty="0"/>
              <a:t>Governador</a:t>
            </a:r>
          </a:p>
          <a:p>
            <a:r>
              <a:rPr lang="pt-BR" sz="3600" dirty="0"/>
              <a:t>Prefeito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5540" y="3789087"/>
            <a:ext cx="4400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7265" y="161855"/>
            <a:ext cx="75623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sz="3200" b="1" dirty="0" smtClean="0"/>
          </a:p>
          <a:p>
            <a:r>
              <a:rPr lang="pt-BR" sz="3200" b="1" dirty="0">
                <a:solidFill>
                  <a:srgbClr val="336699"/>
                </a:solidFill>
              </a:rPr>
              <a:t>Poder Judiciário</a:t>
            </a:r>
          </a:p>
          <a:p>
            <a:r>
              <a:rPr lang="pt-BR" sz="2800" b="1" dirty="0">
                <a:solidFill>
                  <a:srgbClr val="336699"/>
                </a:solidFill>
              </a:rPr>
              <a:t>Ministros, nos Tribunais Superiores</a:t>
            </a:r>
          </a:p>
          <a:p>
            <a:r>
              <a:rPr lang="pt-BR" sz="2800" b="1" dirty="0">
                <a:solidFill>
                  <a:srgbClr val="336699"/>
                </a:solidFill>
              </a:rPr>
              <a:t>Desembargadores, nos Tribunais estaduais ou regionais</a:t>
            </a:r>
          </a:p>
          <a:p>
            <a:r>
              <a:rPr lang="pt-BR" sz="2800" b="1" dirty="0">
                <a:solidFill>
                  <a:srgbClr val="336699"/>
                </a:solidFill>
              </a:rPr>
              <a:t>Juízes aprovados em concurso </a:t>
            </a:r>
            <a:r>
              <a:rPr lang="pt-BR" sz="2800" b="1" dirty="0" smtClean="0">
                <a:solidFill>
                  <a:srgbClr val="336699"/>
                </a:solidFill>
              </a:rPr>
              <a:t>público</a:t>
            </a:r>
          </a:p>
          <a:p>
            <a:endParaRPr lang="pt-BR" sz="2800" b="1" dirty="0">
              <a:solidFill>
                <a:srgbClr val="336699"/>
              </a:solidFill>
            </a:endParaRPr>
          </a:p>
          <a:p>
            <a:r>
              <a:rPr lang="pt-BR" sz="2800" b="1" dirty="0" smtClean="0">
                <a:solidFill>
                  <a:srgbClr val="336699"/>
                </a:solidFill>
              </a:rPr>
              <a:t>Funções paralelas essenciais à Justiça: Ministério Público e Advocacia</a:t>
            </a:r>
          </a:p>
          <a:p>
            <a:r>
              <a:rPr lang="pt-BR" sz="2800" b="1" dirty="0" smtClean="0">
                <a:solidFill>
                  <a:srgbClr val="336699"/>
                </a:solidFill>
              </a:rPr>
              <a:t>Segurança pública = Polícias</a:t>
            </a:r>
            <a:endParaRPr lang="pt-BR" sz="2800" b="1" dirty="0">
              <a:solidFill>
                <a:srgbClr val="33669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7052" y="3459892"/>
            <a:ext cx="3366908" cy="26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-115910" y="0"/>
            <a:ext cx="12192000" cy="6156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-115911" y="1283759"/>
            <a:ext cx="9144000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endParaRPr lang="pt-BR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</a:rPr>
              <a:t>“Todo o poder emana 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</a:rPr>
              <a:t>do povo, que o exerce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</a:rPr>
              <a:t>por meio de 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</a:rPr>
              <a:t>representantes 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pt-BR" altLang="pt-BR" sz="4800" b="1" dirty="0">
                <a:solidFill>
                  <a:schemeClr val="accent1">
                    <a:lumMod val="75000"/>
                  </a:schemeClr>
                </a:solidFill>
              </a:rPr>
              <a:t>eleitos (...)”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0438" y="0"/>
            <a:ext cx="870153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</a:rPr>
              <a:t>E  NÓS, O </a:t>
            </a:r>
            <a:r>
              <a:rPr lang="en-GB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POVO?</a:t>
            </a:r>
            <a:endParaRPr lang="en-GB" alt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1425" y="1617006"/>
            <a:ext cx="233997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27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796</Words>
  <Application>Microsoft Office PowerPoint</Application>
  <PresentationFormat>Widescreen</PresentationFormat>
  <Paragraphs>198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Lucida Sans Unicode</vt:lpstr>
      <vt:lpstr>Times New Roman</vt:lpstr>
      <vt:lpstr>Tw Cen MT Condensed</vt:lpstr>
      <vt:lpstr>Wingdings</vt:lpstr>
      <vt:lpstr>Tema do Office</vt:lpstr>
      <vt:lpstr>Apresentação do PowerPoint</vt:lpstr>
      <vt:lpstr> </vt:lpstr>
      <vt:lpstr> </vt:lpstr>
      <vt:lpstr> 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  Temos vários tipos de representantes:     Na cidade: Vereadores e Prefeitos      No Estado: Deputados e Governadores    No País: Deputados Federais, Senadores e Presidente da República</vt:lpstr>
      <vt:lpstr> </vt:lpstr>
      <vt:lpstr>         - Gerenciar o Cadastro Eleitoral: títulos dos eleitores e filiações partidárias  - Planejar, realizar, fiscalizar e apurar as eleições  - Zelar pela segurança e transparência do processo eleitoral  - Biometria garante que quem está votando é o próprio eleitor cadastrado  - Urna eletrônica segura – não permite fraude nas eleições</vt:lpstr>
      <vt:lpstr> </vt:lpstr>
      <vt:lpstr> </vt:lpstr>
      <vt:lpstr>18 anos: Vereador  21 anos: Prefeito, Deputados Estadual e Federal  30 anos: Governador  35 anos: Presidente e Senador </vt:lpstr>
      <vt:lpstr>Campanha do TRE/SC  As mulheres são 53% da população brasileira Precisam participar mais da política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</vt:vector>
  </TitlesOfParts>
  <Company>Tribunal Regional Eleitoral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Cunha Marques Vieira</dc:creator>
  <cp:lastModifiedBy>Gabriela de Souza Guedes</cp:lastModifiedBy>
  <cp:revision>214</cp:revision>
  <cp:lastPrinted>2016-03-20T20:51:34Z</cp:lastPrinted>
  <dcterms:created xsi:type="dcterms:W3CDTF">2016-03-07T19:25:28Z</dcterms:created>
  <dcterms:modified xsi:type="dcterms:W3CDTF">2018-04-20T16:50:16Z</dcterms:modified>
</cp:coreProperties>
</file>