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8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44" r:id="rId85"/>
    <p:sldId id="345" r:id="rId86"/>
    <p:sldId id="346" r:id="rId87"/>
    <p:sldId id="347" r:id="rId88"/>
    <p:sldId id="348" r:id="rId89"/>
    <p:sldId id="349" r:id="rId90"/>
    <p:sldId id="350" r:id="rId91"/>
    <p:sldId id="351" r:id="rId92"/>
    <p:sldId id="352" r:id="rId93"/>
    <p:sldId id="353" r:id="rId94"/>
    <p:sldId id="354" r:id="rId95"/>
    <p:sldId id="355" r:id="rId96"/>
    <p:sldId id="258" r:id="rId9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5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85-854F-9DD6-C4D8BAD94B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85-854F-9DD6-C4D8BAD94B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285-854F-9DD6-C4D8BAD94BAA}"/>
              </c:ext>
            </c:extLst>
          </c:dPt>
          <c:dPt>
            <c:idx val="3"/>
            <c:bubble3D val="0"/>
            <c:explosion val="2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285-854F-9DD6-C4D8BAD94BA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4"/>
                <c:pt idx="0">
                  <c:v>Igualitário</c:v>
                </c:pt>
                <c:pt idx="1">
                  <c:v>No mínimo 1 Deputado Federal</c:v>
                </c:pt>
                <c:pt idx="2">
                  <c:v>Proporcionalmente ao número de Deputados Federais</c:v>
                </c:pt>
                <c:pt idx="3">
                  <c:v>Proporcionalmente ao número de Senadores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2</c:v>
                </c:pt>
                <c:pt idx="1">
                  <c:v>35</c:v>
                </c:pt>
                <c:pt idx="2">
                  <c:v>48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285-854F-9DD6-C4D8BAD94BA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645073351338325"/>
          <c:y val="0.25951155567757844"/>
          <c:w val="0.4438874307378245"/>
          <c:h val="0.5599551892689574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C54D9-94D1-4324-8E17-D2B839F89054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323F2DBE-67E5-4EA1-8370-A5C0BD528CEF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TSE recebe os recursos</a:t>
          </a:r>
          <a:r>
            <a:rPr lang="pt-BR" dirty="0"/>
            <a:t>	</a:t>
          </a:r>
        </a:p>
      </dgm:t>
    </dgm:pt>
    <dgm:pt modelId="{35018A20-097F-4FFE-AACB-3DE85802CBCB}" type="parTrans" cxnId="{A5F6F9E3-06BF-4467-98F8-2AF985D2ED9E}">
      <dgm:prSet/>
      <dgm:spPr/>
      <dgm:t>
        <a:bodyPr/>
        <a:lstStyle/>
        <a:p>
          <a:endParaRPr lang="pt-BR"/>
        </a:p>
      </dgm:t>
    </dgm:pt>
    <dgm:pt modelId="{D6374A3A-3F84-43F8-9EB4-90830CE4FB38}" type="sibTrans" cxnId="{A5F6F9E3-06BF-4467-98F8-2AF985D2ED9E}">
      <dgm:prSet/>
      <dgm:spPr/>
      <dgm:t>
        <a:bodyPr/>
        <a:lstStyle/>
        <a:p>
          <a:endParaRPr lang="pt-BR"/>
        </a:p>
      </dgm:t>
    </dgm:pt>
    <dgm:pt modelId="{A954F5AA-7036-496F-9AC8-1A7F12E4F0CE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Divulga o montante disponível</a:t>
          </a:r>
        </a:p>
      </dgm:t>
    </dgm:pt>
    <dgm:pt modelId="{998A28E7-0E52-4415-8FA1-D8B1B70FCC1E}" type="parTrans" cxnId="{33A99342-C064-4A9A-8C3E-307F6E3CD52A}">
      <dgm:prSet/>
      <dgm:spPr/>
      <dgm:t>
        <a:bodyPr/>
        <a:lstStyle/>
        <a:p>
          <a:endParaRPr lang="pt-BR"/>
        </a:p>
      </dgm:t>
    </dgm:pt>
    <dgm:pt modelId="{4A90B412-9D26-4938-B616-8D3BC71EFF71}" type="sibTrans" cxnId="{33A99342-C064-4A9A-8C3E-307F6E3CD52A}">
      <dgm:prSet/>
      <dgm:spPr/>
      <dgm:t>
        <a:bodyPr/>
        <a:lstStyle/>
        <a:p>
          <a:endParaRPr lang="pt-BR"/>
        </a:p>
      </dgm:t>
    </dgm:pt>
    <dgm:pt modelId="{F9713E52-ACB1-4E9E-A59C-AF1C57C4FF62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DNs definem os critérios de utilização</a:t>
          </a:r>
        </a:p>
      </dgm:t>
    </dgm:pt>
    <dgm:pt modelId="{FB35E7AB-0F06-497A-A846-C3F381A3ADD3}" type="parTrans" cxnId="{43E4FCC8-E1AA-4258-8B0F-78B56BB0178C}">
      <dgm:prSet/>
      <dgm:spPr/>
      <dgm:t>
        <a:bodyPr/>
        <a:lstStyle/>
        <a:p>
          <a:endParaRPr lang="pt-BR"/>
        </a:p>
      </dgm:t>
    </dgm:pt>
    <dgm:pt modelId="{6F554D22-0061-4B48-B9F5-D5392DD8EB86}" type="sibTrans" cxnId="{43E4FCC8-E1AA-4258-8B0F-78B56BB0178C}">
      <dgm:prSet/>
      <dgm:spPr/>
      <dgm:t>
        <a:bodyPr/>
        <a:lstStyle/>
        <a:p>
          <a:endParaRPr lang="pt-BR"/>
        </a:p>
      </dgm:t>
    </dgm:pt>
    <dgm:pt modelId="{2216D151-4AC6-4953-AAF1-BD5D1B50F781}" type="pres">
      <dgm:prSet presAssocID="{DA2C54D9-94D1-4324-8E17-D2B839F89054}" presName="CompostProcess" presStyleCnt="0">
        <dgm:presLayoutVars>
          <dgm:dir/>
          <dgm:resizeHandles val="exact"/>
        </dgm:presLayoutVars>
      </dgm:prSet>
      <dgm:spPr/>
    </dgm:pt>
    <dgm:pt modelId="{D0977E9D-EB16-4BDF-A0C9-345FD7B5A8FB}" type="pres">
      <dgm:prSet presAssocID="{DA2C54D9-94D1-4324-8E17-D2B839F89054}" presName="arrow" presStyleLbl="bgShp" presStyleIdx="0" presStyleCnt="1"/>
      <dgm:spPr/>
    </dgm:pt>
    <dgm:pt modelId="{13A1CB0E-D24C-4D98-866F-DC0755EC045F}" type="pres">
      <dgm:prSet presAssocID="{DA2C54D9-94D1-4324-8E17-D2B839F89054}" presName="linearProcess" presStyleCnt="0"/>
      <dgm:spPr/>
    </dgm:pt>
    <dgm:pt modelId="{926CBDE9-B5BE-40CC-8901-D79E6666E218}" type="pres">
      <dgm:prSet presAssocID="{323F2DBE-67E5-4EA1-8370-A5C0BD528CE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53BB3C-B7CF-4701-B447-FC6AE2961765}" type="pres">
      <dgm:prSet presAssocID="{D6374A3A-3F84-43F8-9EB4-90830CE4FB38}" presName="sibTrans" presStyleCnt="0"/>
      <dgm:spPr/>
    </dgm:pt>
    <dgm:pt modelId="{91E8FE30-B7CB-464F-B64B-FED71A5132C5}" type="pres">
      <dgm:prSet presAssocID="{A954F5AA-7036-496F-9AC8-1A7F12E4F0C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3F7EB2-D6A2-406C-9A15-3CC4001F0620}" type="pres">
      <dgm:prSet presAssocID="{4A90B412-9D26-4938-B616-8D3BC71EFF71}" presName="sibTrans" presStyleCnt="0"/>
      <dgm:spPr/>
    </dgm:pt>
    <dgm:pt modelId="{0FB5A438-9B0F-4E2D-8AEF-BB508D2F2DDE}" type="pres">
      <dgm:prSet presAssocID="{F9713E52-ACB1-4E9E-A59C-AF1C57C4FF6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F90B151-D1BC-4F68-9BFA-A11A3DF5CDBD}" type="presOf" srcId="{323F2DBE-67E5-4EA1-8370-A5C0BD528CEF}" destId="{926CBDE9-B5BE-40CC-8901-D79E6666E218}" srcOrd="0" destOrd="0" presId="urn:microsoft.com/office/officeart/2005/8/layout/hProcess9"/>
    <dgm:cxn modelId="{43E4FCC8-E1AA-4258-8B0F-78B56BB0178C}" srcId="{DA2C54D9-94D1-4324-8E17-D2B839F89054}" destId="{F9713E52-ACB1-4E9E-A59C-AF1C57C4FF62}" srcOrd="2" destOrd="0" parTransId="{FB35E7AB-0F06-497A-A846-C3F381A3ADD3}" sibTransId="{6F554D22-0061-4B48-B9F5-D5392DD8EB86}"/>
    <dgm:cxn modelId="{5DA818A5-6030-4863-9D45-A44DA36DDDD2}" type="presOf" srcId="{A954F5AA-7036-496F-9AC8-1A7F12E4F0CE}" destId="{91E8FE30-B7CB-464F-B64B-FED71A5132C5}" srcOrd="0" destOrd="0" presId="urn:microsoft.com/office/officeart/2005/8/layout/hProcess9"/>
    <dgm:cxn modelId="{7D640D61-63D5-4D48-9960-EBA9B03D8336}" type="presOf" srcId="{F9713E52-ACB1-4E9E-A59C-AF1C57C4FF62}" destId="{0FB5A438-9B0F-4E2D-8AEF-BB508D2F2DDE}" srcOrd="0" destOrd="0" presId="urn:microsoft.com/office/officeart/2005/8/layout/hProcess9"/>
    <dgm:cxn modelId="{A5F6F9E3-06BF-4467-98F8-2AF985D2ED9E}" srcId="{DA2C54D9-94D1-4324-8E17-D2B839F89054}" destId="{323F2DBE-67E5-4EA1-8370-A5C0BD528CEF}" srcOrd="0" destOrd="0" parTransId="{35018A20-097F-4FFE-AACB-3DE85802CBCB}" sibTransId="{D6374A3A-3F84-43F8-9EB4-90830CE4FB38}"/>
    <dgm:cxn modelId="{33A99342-C064-4A9A-8C3E-307F6E3CD52A}" srcId="{DA2C54D9-94D1-4324-8E17-D2B839F89054}" destId="{A954F5AA-7036-496F-9AC8-1A7F12E4F0CE}" srcOrd="1" destOrd="0" parTransId="{998A28E7-0E52-4415-8FA1-D8B1B70FCC1E}" sibTransId="{4A90B412-9D26-4938-B616-8D3BC71EFF71}"/>
    <dgm:cxn modelId="{7961B799-371F-4F91-B0CE-D9BA09F123CE}" type="presOf" srcId="{DA2C54D9-94D1-4324-8E17-D2B839F89054}" destId="{2216D151-4AC6-4953-AAF1-BD5D1B50F781}" srcOrd="0" destOrd="0" presId="urn:microsoft.com/office/officeart/2005/8/layout/hProcess9"/>
    <dgm:cxn modelId="{9466077C-8A47-430F-89A9-F7DA2A9D261A}" type="presParOf" srcId="{2216D151-4AC6-4953-AAF1-BD5D1B50F781}" destId="{D0977E9D-EB16-4BDF-A0C9-345FD7B5A8FB}" srcOrd="0" destOrd="0" presId="urn:microsoft.com/office/officeart/2005/8/layout/hProcess9"/>
    <dgm:cxn modelId="{3891B46D-7CAC-4957-A25D-84D09154D0FC}" type="presParOf" srcId="{2216D151-4AC6-4953-AAF1-BD5D1B50F781}" destId="{13A1CB0E-D24C-4D98-866F-DC0755EC045F}" srcOrd="1" destOrd="0" presId="urn:microsoft.com/office/officeart/2005/8/layout/hProcess9"/>
    <dgm:cxn modelId="{E95CC385-C454-4A2F-9681-F28DC7D8C804}" type="presParOf" srcId="{13A1CB0E-D24C-4D98-866F-DC0755EC045F}" destId="{926CBDE9-B5BE-40CC-8901-D79E6666E218}" srcOrd="0" destOrd="0" presId="urn:microsoft.com/office/officeart/2005/8/layout/hProcess9"/>
    <dgm:cxn modelId="{9760AD93-4CEE-4818-88DC-70D82C65330A}" type="presParOf" srcId="{13A1CB0E-D24C-4D98-866F-DC0755EC045F}" destId="{E853BB3C-B7CF-4701-B447-FC6AE2961765}" srcOrd="1" destOrd="0" presId="urn:microsoft.com/office/officeart/2005/8/layout/hProcess9"/>
    <dgm:cxn modelId="{E984DC0A-1368-4A80-8FEE-2E81D7839B7B}" type="presParOf" srcId="{13A1CB0E-D24C-4D98-866F-DC0755EC045F}" destId="{91E8FE30-B7CB-464F-B64B-FED71A5132C5}" srcOrd="2" destOrd="0" presId="urn:microsoft.com/office/officeart/2005/8/layout/hProcess9"/>
    <dgm:cxn modelId="{C52B8286-85B0-40FD-9688-D1194BC9A1EC}" type="presParOf" srcId="{13A1CB0E-D24C-4D98-866F-DC0755EC045F}" destId="{743F7EB2-D6A2-406C-9A15-3CC4001F0620}" srcOrd="3" destOrd="0" presId="urn:microsoft.com/office/officeart/2005/8/layout/hProcess9"/>
    <dgm:cxn modelId="{2C440522-2939-4D3D-B47A-BAC5B1346159}" type="presParOf" srcId="{13A1CB0E-D24C-4D98-866F-DC0755EC045F}" destId="{0FB5A438-9B0F-4E2D-8AEF-BB508D2F2DD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4AA51D-B803-492F-966E-8A20B504BC6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CDAF498-0098-483A-BE2E-53255B3B75DF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TSE distribui os recursos aos DNs</a:t>
          </a:r>
        </a:p>
      </dgm:t>
    </dgm:pt>
    <dgm:pt modelId="{D546ECD7-77ED-4605-B768-691EA9643912}" type="parTrans" cxnId="{88C2E05B-9AF0-42E9-A913-B80D94092CEB}">
      <dgm:prSet/>
      <dgm:spPr/>
      <dgm:t>
        <a:bodyPr/>
        <a:lstStyle/>
        <a:p>
          <a:endParaRPr lang="pt-BR"/>
        </a:p>
      </dgm:t>
    </dgm:pt>
    <dgm:pt modelId="{95E58F20-3CAC-4700-B57F-D2F144F7584A}" type="sibTrans" cxnId="{88C2E05B-9AF0-42E9-A913-B80D94092CEB}">
      <dgm:prSet/>
      <dgm:spPr/>
      <dgm:t>
        <a:bodyPr/>
        <a:lstStyle/>
        <a:p>
          <a:endParaRPr lang="pt-BR"/>
        </a:p>
      </dgm:t>
    </dgm:pt>
    <dgm:pt modelId="{745D2A55-FAC8-474A-B313-3F4968D4ABAC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Candidatos apresentam requisição dos recursos	</a:t>
          </a:r>
        </a:p>
      </dgm:t>
    </dgm:pt>
    <dgm:pt modelId="{864893E8-AB74-4918-9312-21D43EBC2ADA}" type="parTrans" cxnId="{C8C5C92D-13A1-4ED6-89C5-BB7A53718F01}">
      <dgm:prSet/>
      <dgm:spPr/>
      <dgm:t>
        <a:bodyPr/>
        <a:lstStyle/>
        <a:p>
          <a:endParaRPr lang="pt-BR"/>
        </a:p>
      </dgm:t>
    </dgm:pt>
    <dgm:pt modelId="{CD628474-9FD0-4B20-B1F7-C060D6DAFE46}" type="sibTrans" cxnId="{C8C5C92D-13A1-4ED6-89C5-BB7A53718F01}">
      <dgm:prSet/>
      <dgm:spPr/>
      <dgm:t>
        <a:bodyPr/>
        <a:lstStyle/>
        <a:p>
          <a:endParaRPr lang="pt-BR"/>
        </a:p>
      </dgm:t>
    </dgm:pt>
    <dgm:pt modelId="{8FF26F4D-4438-4458-9A98-4F0C862EDA79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Valores não utilizados são devolvidos ao TN</a:t>
          </a:r>
        </a:p>
      </dgm:t>
    </dgm:pt>
    <dgm:pt modelId="{28DEF60C-60E5-4B37-9311-5831580B1BF1}" type="parTrans" cxnId="{F239A19C-E98E-4D6A-907D-152BD09F6247}">
      <dgm:prSet/>
      <dgm:spPr/>
      <dgm:t>
        <a:bodyPr/>
        <a:lstStyle/>
        <a:p>
          <a:endParaRPr lang="pt-BR"/>
        </a:p>
      </dgm:t>
    </dgm:pt>
    <dgm:pt modelId="{F7641806-3F80-499F-BEFC-583172E9EB4A}" type="sibTrans" cxnId="{F239A19C-E98E-4D6A-907D-152BD09F6247}">
      <dgm:prSet/>
      <dgm:spPr/>
      <dgm:t>
        <a:bodyPr/>
        <a:lstStyle/>
        <a:p>
          <a:endParaRPr lang="pt-BR"/>
        </a:p>
      </dgm:t>
    </dgm:pt>
    <dgm:pt modelId="{97AF8760-D174-41B7-8F64-05F74ABCD556}" type="pres">
      <dgm:prSet presAssocID="{754AA51D-B803-492F-966E-8A20B504BC65}" presName="CompostProcess" presStyleCnt="0">
        <dgm:presLayoutVars>
          <dgm:dir/>
          <dgm:resizeHandles val="exact"/>
        </dgm:presLayoutVars>
      </dgm:prSet>
      <dgm:spPr/>
    </dgm:pt>
    <dgm:pt modelId="{5B4AB48E-9CFC-4E81-823D-22D21DC32D8D}" type="pres">
      <dgm:prSet presAssocID="{754AA51D-B803-492F-966E-8A20B504BC65}" presName="arrow" presStyleLbl="bgShp" presStyleIdx="0" presStyleCnt="1"/>
      <dgm:spPr/>
    </dgm:pt>
    <dgm:pt modelId="{32764F15-0FE9-4199-9108-81AB17093ADE}" type="pres">
      <dgm:prSet presAssocID="{754AA51D-B803-492F-966E-8A20B504BC65}" presName="linearProcess" presStyleCnt="0"/>
      <dgm:spPr/>
    </dgm:pt>
    <dgm:pt modelId="{EDEDE6C6-9ABF-48F9-8481-F7DBE3D6888B}" type="pres">
      <dgm:prSet presAssocID="{8CDAF498-0098-483A-BE2E-53255B3B75D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781A6F-07C8-4E26-936A-A92417A1FC3F}" type="pres">
      <dgm:prSet presAssocID="{95E58F20-3CAC-4700-B57F-D2F144F7584A}" presName="sibTrans" presStyleCnt="0"/>
      <dgm:spPr/>
    </dgm:pt>
    <dgm:pt modelId="{D053E4B6-F930-4C73-8C08-F41CD4425AB9}" type="pres">
      <dgm:prSet presAssocID="{745D2A55-FAC8-474A-B313-3F4968D4ABA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95D34D-D916-4EC8-8CBE-0365A67F04C9}" type="pres">
      <dgm:prSet presAssocID="{CD628474-9FD0-4B20-B1F7-C060D6DAFE46}" presName="sibTrans" presStyleCnt="0"/>
      <dgm:spPr/>
    </dgm:pt>
    <dgm:pt modelId="{DE20D4A7-8DF4-4F2E-8B45-CB17DD78241D}" type="pres">
      <dgm:prSet presAssocID="{8FF26F4D-4438-4458-9A98-4F0C862EDA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C53BFC4-C20F-4BC8-8C67-CEAB1A3AB89C}" type="presOf" srcId="{8FF26F4D-4438-4458-9A98-4F0C862EDA79}" destId="{DE20D4A7-8DF4-4F2E-8B45-CB17DD78241D}" srcOrd="0" destOrd="0" presId="urn:microsoft.com/office/officeart/2005/8/layout/hProcess9"/>
    <dgm:cxn modelId="{D120AC0D-D066-45DE-9BA4-F3F39B78B4E5}" type="presOf" srcId="{8CDAF498-0098-483A-BE2E-53255B3B75DF}" destId="{EDEDE6C6-9ABF-48F9-8481-F7DBE3D6888B}" srcOrd="0" destOrd="0" presId="urn:microsoft.com/office/officeart/2005/8/layout/hProcess9"/>
    <dgm:cxn modelId="{88C2E05B-9AF0-42E9-A913-B80D94092CEB}" srcId="{754AA51D-B803-492F-966E-8A20B504BC65}" destId="{8CDAF498-0098-483A-BE2E-53255B3B75DF}" srcOrd="0" destOrd="0" parTransId="{D546ECD7-77ED-4605-B768-691EA9643912}" sibTransId="{95E58F20-3CAC-4700-B57F-D2F144F7584A}"/>
    <dgm:cxn modelId="{F239A19C-E98E-4D6A-907D-152BD09F6247}" srcId="{754AA51D-B803-492F-966E-8A20B504BC65}" destId="{8FF26F4D-4438-4458-9A98-4F0C862EDA79}" srcOrd="2" destOrd="0" parTransId="{28DEF60C-60E5-4B37-9311-5831580B1BF1}" sibTransId="{F7641806-3F80-499F-BEFC-583172E9EB4A}"/>
    <dgm:cxn modelId="{C8C5C92D-13A1-4ED6-89C5-BB7A53718F01}" srcId="{754AA51D-B803-492F-966E-8A20B504BC65}" destId="{745D2A55-FAC8-474A-B313-3F4968D4ABAC}" srcOrd="1" destOrd="0" parTransId="{864893E8-AB74-4918-9312-21D43EBC2ADA}" sibTransId="{CD628474-9FD0-4B20-B1F7-C060D6DAFE46}"/>
    <dgm:cxn modelId="{16AB328C-908E-4B65-93C3-9930EFAEB345}" type="presOf" srcId="{745D2A55-FAC8-474A-B313-3F4968D4ABAC}" destId="{D053E4B6-F930-4C73-8C08-F41CD4425AB9}" srcOrd="0" destOrd="0" presId="urn:microsoft.com/office/officeart/2005/8/layout/hProcess9"/>
    <dgm:cxn modelId="{E5A16A62-1E68-41B9-9AB5-A2CB49B8F5CC}" type="presOf" srcId="{754AA51D-B803-492F-966E-8A20B504BC65}" destId="{97AF8760-D174-41B7-8F64-05F74ABCD556}" srcOrd="0" destOrd="0" presId="urn:microsoft.com/office/officeart/2005/8/layout/hProcess9"/>
    <dgm:cxn modelId="{DFC3F203-EB06-4CDE-9E7D-5654C68DFB03}" type="presParOf" srcId="{97AF8760-D174-41B7-8F64-05F74ABCD556}" destId="{5B4AB48E-9CFC-4E81-823D-22D21DC32D8D}" srcOrd="0" destOrd="0" presId="urn:microsoft.com/office/officeart/2005/8/layout/hProcess9"/>
    <dgm:cxn modelId="{03AF528B-17B3-4006-8550-876A7E675222}" type="presParOf" srcId="{97AF8760-D174-41B7-8F64-05F74ABCD556}" destId="{32764F15-0FE9-4199-9108-81AB17093ADE}" srcOrd="1" destOrd="0" presId="urn:microsoft.com/office/officeart/2005/8/layout/hProcess9"/>
    <dgm:cxn modelId="{1F405BAA-63D2-4B35-B2A7-F9E440AE5A52}" type="presParOf" srcId="{32764F15-0FE9-4199-9108-81AB17093ADE}" destId="{EDEDE6C6-9ABF-48F9-8481-F7DBE3D6888B}" srcOrd="0" destOrd="0" presId="urn:microsoft.com/office/officeart/2005/8/layout/hProcess9"/>
    <dgm:cxn modelId="{61D7BDA5-9BFA-45AE-A04B-A78E33AC87E0}" type="presParOf" srcId="{32764F15-0FE9-4199-9108-81AB17093ADE}" destId="{F7781A6F-07C8-4E26-936A-A92417A1FC3F}" srcOrd="1" destOrd="0" presId="urn:microsoft.com/office/officeart/2005/8/layout/hProcess9"/>
    <dgm:cxn modelId="{463BDAE4-5DC4-4C4A-B838-134F230A93C0}" type="presParOf" srcId="{32764F15-0FE9-4199-9108-81AB17093ADE}" destId="{D053E4B6-F930-4C73-8C08-F41CD4425AB9}" srcOrd="2" destOrd="0" presId="urn:microsoft.com/office/officeart/2005/8/layout/hProcess9"/>
    <dgm:cxn modelId="{EC390651-AA50-419E-8C9D-037C9ED9CBE5}" type="presParOf" srcId="{32764F15-0FE9-4199-9108-81AB17093ADE}" destId="{E795D34D-D916-4EC8-8CBE-0365A67F04C9}" srcOrd="3" destOrd="0" presId="urn:microsoft.com/office/officeart/2005/8/layout/hProcess9"/>
    <dgm:cxn modelId="{BB02A538-0895-4439-8F5C-481260C1F35F}" type="presParOf" srcId="{32764F15-0FE9-4199-9108-81AB17093ADE}" destId="{DE20D4A7-8DF4-4F2E-8B45-CB17DD78241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77E9D-EB16-4BDF-A0C9-345FD7B5A8FB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6CBDE9-B5BE-40CC-8901-D79E6666E218}">
      <dsp:nvSpPr>
        <dsp:cNvPr id="0" name=""/>
        <dsp:cNvSpPr/>
      </dsp:nvSpPr>
      <dsp:spPr>
        <a:xfrm>
          <a:off x="206573" y="1219199"/>
          <a:ext cx="18288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>
              <a:solidFill>
                <a:schemeClr val="tx1"/>
              </a:solidFill>
            </a:rPr>
            <a:t>TSE recebe os recursos</a:t>
          </a:r>
          <a:r>
            <a:rPr lang="pt-BR" sz="2500" kern="1200" dirty="0"/>
            <a:t>	</a:t>
          </a:r>
        </a:p>
      </dsp:txBody>
      <dsp:txXfrm>
        <a:off x="285928" y="1298554"/>
        <a:ext cx="1670090" cy="1466890"/>
      </dsp:txXfrm>
    </dsp:sp>
    <dsp:sp modelId="{91E8FE30-B7CB-464F-B64B-FED71A5132C5}">
      <dsp:nvSpPr>
        <dsp:cNvPr id="0" name=""/>
        <dsp:cNvSpPr/>
      </dsp:nvSpPr>
      <dsp:spPr>
        <a:xfrm>
          <a:off x="2133600" y="1219199"/>
          <a:ext cx="18288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>
              <a:solidFill>
                <a:schemeClr val="tx1"/>
              </a:solidFill>
            </a:rPr>
            <a:t>Divulga o montante disponível</a:t>
          </a:r>
        </a:p>
      </dsp:txBody>
      <dsp:txXfrm>
        <a:off x="2212955" y="1298554"/>
        <a:ext cx="1670090" cy="1466890"/>
      </dsp:txXfrm>
    </dsp:sp>
    <dsp:sp modelId="{0FB5A438-9B0F-4E2D-8AEF-BB508D2F2DDE}">
      <dsp:nvSpPr>
        <dsp:cNvPr id="0" name=""/>
        <dsp:cNvSpPr/>
      </dsp:nvSpPr>
      <dsp:spPr>
        <a:xfrm>
          <a:off x="4060626" y="1219199"/>
          <a:ext cx="18288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>
              <a:solidFill>
                <a:schemeClr val="tx1"/>
              </a:solidFill>
            </a:rPr>
            <a:t>DNs definem os critérios de utilização</a:t>
          </a:r>
        </a:p>
      </dsp:txBody>
      <dsp:txXfrm>
        <a:off x="4139981" y="1298554"/>
        <a:ext cx="167009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AB48E-9CFC-4E81-823D-22D21DC32D8D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DE6C6-9ABF-48F9-8481-F7DBE3D6888B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>
              <a:solidFill>
                <a:schemeClr val="tx1"/>
              </a:solidFill>
            </a:rPr>
            <a:t>TSE distribui os recursos aos DNs</a:t>
          </a:r>
        </a:p>
      </dsp:txBody>
      <dsp:txXfrm>
        <a:off x="85903" y="1298554"/>
        <a:ext cx="1803440" cy="1466890"/>
      </dsp:txXfrm>
    </dsp:sp>
    <dsp:sp modelId="{D053E4B6-F930-4C73-8C08-F41CD4425AB9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>
              <a:solidFill>
                <a:schemeClr val="tx1"/>
              </a:solidFill>
            </a:rPr>
            <a:t>Candidatos apresentam requisição dos recursos	</a:t>
          </a:r>
        </a:p>
      </dsp:txBody>
      <dsp:txXfrm>
        <a:off x="2146280" y="1298554"/>
        <a:ext cx="1803440" cy="1466890"/>
      </dsp:txXfrm>
    </dsp:sp>
    <dsp:sp modelId="{DE20D4A7-8DF4-4F2E-8B45-CB17DD78241D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>
              <a:solidFill>
                <a:schemeClr val="tx1"/>
              </a:solidFill>
            </a:rPr>
            <a:t>Valores não utilizados são devolvidos ao TN</a:t>
          </a:r>
        </a:p>
      </dsp:txBody>
      <dsp:txXfrm>
        <a:off x="4206656" y="1298554"/>
        <a:ext cx="180344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D76D8-92E4-4427-9AC6-2AB3F1501F4B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7AD0E-5BC4-41D9-A93C-30456B0C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68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8F37B6-5232-4B2F-BB08-663FA4DA2AE3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96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8F37B6-5232-4B2F-BB08-663FA4DA2AE3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093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ici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17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0A80-C0C8-4E57-AD43-B052DBAECC15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11A0-8AEA-4743-B156-25AB1E5E4B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07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833387"/>
            <a:ext cx="11265613" cy="146304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4129" y="4436155"/>
            <a:ext cx="9720071" cy="711198"/>
          </a:xfrm>
        </p:spPr>
        <p:txBody>
          <a:bodyPr lIns="91440" rIns="9144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6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7070A80-C0C8-4E57-AD43-B052DBAECC15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11A0-8AEA-4743-B156-25AB1E5E4B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16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0A80-C0C8-4E57-AD43-B052DBAECC15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11A0-8AEA-4743-B156-25AB1E5E4BC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199" y="2432695"/>
            <a:ext cx="11265613" cy="146304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0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0A80-C0C8-4E57-AD43-B052DBAECC15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11A0-8AEA-4743-B156-25AB1E5E4B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3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35702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357027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0A80-C0C8-4E57-AD43-B052DBAECC15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11A0-8AEA-4743-B156-25AB1E5E4B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33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3174714"/>
            <a:ext cx="4754880" cy="27021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3174714"/>
            <a:ext cx="4754880" cy="27021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0A80-C0C8-4E57-AD43-B052DBAECC15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11A0-8AEA-4743-B156-25AB1E5E4B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16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68214"/>
            <a:ext cx="5678424" cy="50641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434974"/>
            <a:ext cx="4389120" cy="349737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0A80-C0C8-4E57-AD43-B052DBAECC15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11A0-8AEA-4743-B156-25AB1E5E4B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43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128" y="2286000"/>
            <a:ext cx="9720073" cy="357027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0A80-C0C8-4E57-AD43-B052DBAECC15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11A0-8AEA-4743-B156-25AB1E5E4B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80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073721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0737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0A80-C0C8-4E57-AD43-B052DBAECC15}" type="datetimeFigureOut">
              <a:rPr lang="pt-BR" smtClean="0"/>
              <a:t>13/07/2018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11A0-8AEA-4743-B156-25AB1E5E4B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83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362164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42271" y="6367964"/>
            <a:ext cx="70192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2"/>
                </a:solidFill>
                <a:latin typeface="+mj-lt"/>
              </a:defRPr>
            </a:lvl1pPr>
          </a:lstStyle>
          <a:p>
            <a:fld id="{27070A80-C0C8-4E57-AD43-B052DBAECC15}" type="datetimeFigureOut">
              <a:rPr lang="pt-BR" smtClean="0"/>
              <a:pPr/>
              <a:t>13/07/2018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4129" y="6367964"/>
            <a:ext cx="3517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accent2"/>
                </a:solidFill>
                <a:latin typeface="+mj-lt"/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3838" y="636796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+mj-lt"/>
              </a:defRPr>
            </a:lvl1pPr>
          </a:lstStyle>
          <a:p>
            <a:fld id="{DDA811A0-8AEA-4743-B156-25AB1E5E4BC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264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4" r:id="rId3"/>
    <p:sldLayoutId id="2147483710" r:id="rId4"/>
    <p:sldLayoutId id="2147483712" r:id="rId5"/>
    <p:sldLayoutId id="2147483713" r:id="rId6"/>
    <p:sldLayoutId id="2147483716" r:id="rId7"/>
    <p:sldLayoutId id="2147483718" r:id="rId8"/>
    <p:sldLayoutId id="2147483719" r:id="rId9"/>
    <p:sldLayoutId id="2147483715" r:id="rId10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5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Ainda que não obrigatória a abertura da conta bancária, caso tenha sido aberta, os extratos bancários devem ser apresentados na sua integralidade.</a:t>
            </a:r>
          </a:p>
        </p:txBody>
      </p:sp>
    </p:spTree>
    <p:extLst>
      <p:ext uri="{BB962C8B-B14F-4D97-AF65-F5344CB8AC3E}">
        <p14:creationId xmlns:p14="http://schemas.microsoft.com/office/powerpoint/2010/main" val="37163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800" dirty="0"/>
              <a:t>Contas devem aceitar apenas depósitos e créditos de origem identificada:</a:t>
            </a:r>
          </a:p>
          <a:p>
            <a:pPr lvl="1">
              <a:defRPr/>
            </a:pPr>
            <a:r>
              <a:rPr lang="pt-BR" sz="2400" dirty="0"/>
              <a:t>Pelo nome ou razão social e</a:t>
            </a:r>
          </a:p>
          <a:p>
            <a:pPr lvl="1">
              <a:defRPr/>
            </a:pPr>
            <a:r>
              <a:rPr lang="pt-BR" sz="2400" dirty="0"/>
              <a:t>Pelo número de inscrição no CPF e CNPJ (partidos e candidatos)</a:t>
            </a:r>
          </a:p>
          <a:p>
            <a:pPr>
              <a:defRPr/>
            </a:pPr>
            <a:r>
              <a:rPr lang="pt-BR" sz="2800" dirty="0"/>
              <a:t>Extratos eletrônicos</a:t>
            </a:r>
          </a:p>
        </p:txBody>
      </p:sp>
    </p:spTree>
    <p:extLst>
      <p:ext uri="{BB962C8B-B14F-4D97-AF65-F5344CB8AC3E}">
        <p14:creationId xmlns:p14="http://schemas.microsoft.com/office/powerpoint/2010/main" val="23587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 eventual recusa ou embaraço à abertura de conta pela instituição financeira, inclusive no prazo fixado em lei, sujeitará o responsável ao disposto no art. 347, do Código Eleitoral.</a:t>
            </a:r>
          </a:p>
          <a:p>
            <a:r>
              <a:rPr lang="pt-BR" sz="2800" b="1" dirty="0"/>
              <a:t>A não identificação do CPF/CNPJ do doador nos extratos bancários de que trata o inciso II, inclusive no que se refere ao prazo fixado para envio à Justiça Eleitoral, sujeitará o responsável ao disposto no art. 347, do Código Eleitoral.</a:t>
            </a:r>
          </a:p>
        </p:txBody>
      </p:sp>
    </p:spTree>
    <p:extLst>
      <p:ext uri="{BB962C8B-B14F-4D97-AF65-F5344CB8AC3E}">
        <p14:creationId xmlns:p14="http://schemas.microsoft.com/office/powerpoint/2010/main" val="202138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i="1" dirty="0"/>
              <a:t>Art. 347. Recusar alguém cumprimento ou obediência a diligências, ordens ou instruções da Justiça Eleitoral ou opor embaraços à sua execução:</a:t>
            </a:r>
          </a:p>
          <a:p>
            <a:pPr marL="0" indent="0">
              <a:buNone/>
            </a:pPr>
            <a:r>
              <a:rPr lang="pt-BR" i="1" dirty="0"/>
              <a:t>Pena - detenção de três meses a um ano e pagamento de 10 a 20 dias-multa.</a:t>
            </a:r>
          </a:p>
        </p:txBody>
      </p:sp>
    </p:spTree>
    <p:extLst>
      <p:ext uri="{BB962C8B-B14F-4D97-AF65-F5344CB8AC3E}">
        <p14:creationId xmlns:p14="http://schemas.microsoft.com/office/powerpoint/2010/main" val="139571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800" dirty="0"/>
              <a:t>Usar recursos que não transitem pela conta bancária específica impõe desaprovação de contas</a:t>
            </a:r>
          </a:p>
          <a:p>
            <a:pPr>
              <a:defRPr/>
            </a:pPr>
            <a:r>
              <a:rPr lang="pt-BR" sz="2800" dirty="0"/>
              <a:t>Se comprovado abuso de poder econômico:</a:t>
            </a:r>
          </a:p>
          <a:p>
            <a:pPr lvl="1">
              <a:defRPr/>
            </a:pPr>
            <a:r>
              <a:rPr lang="pt-BR" dirty="0"/>
              <a:t>Cancelamento do registro da candidatura</a:t>
            </a:r>
          </a:p>
          <a:p>
            <a:pPr lvl="1">
              <a:defRPr/>
            </a:pPr>
            <a:r>
              <a:rPr lang="pt-BR" dirty="0"/>
              <a:t>Cassação do diploma</a:t>
            </a:r>
          </a:p>
        </p:txBody>
      </p:sp>
    </p:spTree>
    <p:extLst>
      <p:ext uri="{BB962C8B-B14F-4D97-AF65-F5344CB8AC3E}">
        <p14:creationId xmlns:p14="http://schemas.microsoft.com/office/powerpoint/2010/main" val="171402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54291" y="546962"/>
            <a:ext cx="6916627" cy="10810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>
                <a:solidFill>
                  <a:schemeClr val="tx1"/>
                </a:solidFill>
              </a:rPr>
              <a:t>1.3. Recibos eleitorais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3808" y="2294335"/>
            <a:ext cx="7424928" cy="272772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2800" dirty="0"/>
              <a:t>Deverá ser emitido recibo eleitoral de toda e qualquer arrecadação de recursos:</a:t>
            </a:r>
          </a:p>
          <a:p>
            <a:pPr lvl="1">
              <a:defRPr/>
            </a:pPr>
            <a:r>
              <a:rPr lang="pt-BR" altLang="pt-BR" b="1" dirty="0"/>
              <a:t>estimáveis em dinheiro para a campanha eleitoral, inclusive próprios e</a:t>
            </a:r>
          </a:p>
          <a:p>
            <a:pPr lvl="1">
              <a:defRPr/>
            </a:pPr>
            <a:r>
              <a:rPr lang="pt-BR" altLang="pt-BR" b="1" dirty="0"/>
              <a:t>por meio da Internet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pt-BR" altLang="pt-BR" dirty="0"/>
          </a:p>
          <a:p>
            <a:pPr>
              <a:defRPr/>
            </a:pPr>
            <a:endParaRPr lang="pt-BR" altLang="pt-BR" sz="2700" dirty="0"/>
          </a:p>
        </p:txBody>
      </p:sp>
      <p:sp>
        <p:nvSpPr>
          <p:cNvPr id="4" name="Texto explicativo em seta para a esquerda 3"/>
          <p:cNvSpPr/>
          <p:nvPr/>
        </p:nvSpPr>
        <p:spPr>
          <a:xfrm>
            <a:off x="8681432" y="3358630"/>
            <a:ext cx="2647206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23, § 4º-A </a:t>
            </a:r>
            <a:r>
              <a:rPr lang="pt-BR" sz="1200" dirty="0"/>
              <a:t>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36750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9900" y="1484711"/>
            <a:ext cx="6172200" cy="86439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pt-BR" altLang="pt-BR" b="1" dirty="0">
                <a:solidFill>
                  <a:schemeClr val="tx1"/>
                </a:solidFill>
              </a:rPr>
              <a:t> </a:t>
            </a:r>
            <a:br>
              <a:rPr lang="pt-BR" altLang="pt-BR" b="1" dirty="0">
                <a:solidFill>
                  <a:schemeClr val="tx1"/>
                </a:solidFill>
              </a:rPr>
            </a:br>
            <a:endParaRPr lang="pt-BR" altLang="pt-BR" b="1" dirty="0">
              <a:solidFill>
                <a:schemeClr val="tx1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560" y="2349104"/>
            <a:ext cx="8136904" cy="271976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2800" dirty="0"/>
              <a:t>Emissão ao tempo da arrecadação</a:t>
            </a:r>
          </a:p>
          <a:p>
            <a:pPr>
              <a:defRPr/>
            </a:pPr>
            <a:r>
              <a:rPr lang="pt-BR" altLang="pt-BR" sz="2800" b="1" dirty="0"/>
              <a:t>As doações financeiras devem ser comprovadas, obrigatoriamente, por meio de documento bancário que identifique o CPF dos doadores, sob pena de configurar o recebimento de recursos de origem não identificada </a:t>
            </a:r>
          </a:p>
        </p:txBody>
      </p:sp>
      <p:sp>
        <p:nvSpPr>
          <p:cNvPr id="4" name="Texto explicativo em seta para a esquerda 3"/>
          <p:cNvSpPr/>
          <p:nvPr/>
        </p:nvSpPr>
        <p:spPr>
          <a:xfrm>
            <a:off x="9544794" y="3504540"/>
            <a:ext cx="2647206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23, § 4º-A </a:t>
            </a:r>
            <a:r>
              <a:rPr lang="pt-BR" sz="1200" dirty="0"/>
              <a:t>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195259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  <p:bldP spid="183299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5401" y="1137424"/>
            <a:ext cx="9601196" cy="47384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dirty="0"/>
              <a:t>Exceção à obrigatoriedade de emissão:</a:t>
            </a:r>
          </a:p>
          <a:p>
            <a:pPr lvl="1">
              <a:defRPr/>
            </a:pPr>
            <a:r>
              <a:rPr lang="pt-BR" dirty="0"/>
              <a:t>Cessão de bens móveis até R$ 4.000,00</a:t>
            </a:r>
          </a:p>
          <a:p>
            <a:pPr lvl="1">
              <a:defRPr/>
            </a:pPr>
            <a:r>
              <a:rPr lang="pt-BR" dirty="0"/>
              <a:t>Doações estimáveis em dinheiro entre candidatos e partidos decorrentes de uso comum</a:t>
            </a:r>
          </a:p>
          <a:p>
            <a:pPr lvl="2">
              <a:defRPr/>
            </a:pPr>
            <a:r>
              <a:rPr lang="pt-BR" dirty="0"/>
              <a:t>de sedes</a:t>
            </a:r>
          </a:p>
          <a:p>
            <a:pPr lvl="2">
              <a:defRPr/>
            </a:pPr>
            <a:r>
              <a:rPr lang="pt-BR" dirty="0"/>
              <a:t>de materiais de propaganda eleitoral</a:t>
            </a:r>
          </a:p>
          <a:p>
            <a:pPr lvl="1">
              <a:defRPr/>
            </a:pPr>
            <a:r>
              <a:rPr lang="pt-BR" b="1" dirty="0"/>
              <a:t>a cessão de automóvel de propriedade do candidato, do cônjuge e de seus parentes até o terceiro grau para seu uso pessoal durante a campanha </a:t>
            </a:r>
            <a:endParaRPr lang="pt-BR" dirty="0"/>
          </a:p>
        </p:txBody>
      </p:sp>
      <p:sp>
        <p:nvSpPr>
          <p:cNvPr id="5" name="Texto explicativo em seta para a esquerda 4"/>
          <p:cNvSpPr/>
          <p:nvPr/>
        </p:nvSpPr>
        <p:spPr>
          <a:xfrm>
            <a:off x="9213529" y="2993628"/>
            <a:ext cx="2647206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28, § 6º </a:t>
            </a:r>
            <a:r>
              <a:rPr lang="pt-BR" sz="1200" dirty="0"/>
              <a:t>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280052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A dispensa de emissão de recibo eleitoral não afasta a obrigatoriedade de serem registrados na prestação de contas dos doadores e na de seus beneficiários os valores das operações </a:t>
            </a:r>
          </a:p>
        </p:txBody>
      </p:sp>
    </p:spTree>
    <p:extLst>
      <p:ext uri="{BB962C8B-B14F-4D97-AF65-F5344CB8AC3E}">
        <p14:creationId xmlns:p14="http://schemas.microsoft.com/office/powerpoint/2010/main" val="318992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71664" y="620688"/>
            <a:ext cx="6264696" cy="994172"/>
          </a:xfrm>
        </p:spPr>
        <p:txBody>
          <a:bodyPr/>
          <a:lstStyle/>
          <a:p>
            <a:pPr>
              <a:defRPr/>
            </a:pPr>
            <a:r>
              <a:rPr lang="pt-BR" altLang="pt-BR" b="1" dirty="0"/>
              <a:t>2. Espécies de recursos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52650" y="2457451"/>
            <a:ext cx="7692390" cy="2997994"/>
          </a:xfrm>
        </p:spPr>
        <p:txBody>
          <a:bodyPr/>
          <a:lstStyle/>
          <a:p>
            <a:pPr>
              <a:defRPr/>
            </a:pPr>
            <a:r>
              <a:rPr lang="pt-BR" altLang="pt-BR" dirty="0"/>
              <a:t>Financeiros</a:t>
            </a:r>
          </a:p>
          <a:p>
            <a:pPr>
              <a:defRPr/>
            </a:pPr>
            <a:r>
              <a:rPr lang="pt-BR" altLang="pt-BR" dirty="0"/>
              <a:t>Estimáveis em dinheiro</a:t>
            </a:r>
          </a:p>
          <a:p>
            <a:pPr lvl="1">
              <a:defRPr/>
            </a:pPr>
            <a:r>
              <a:rPr lang="pt-BR" altLang="pt-BR" dirty="0"/>
              <a:t>Recursos não financeiros (bens e serviços) avaliados pelo valor de mercado</a:t>
            </a:r>
          </a:p>
          <a:p>
            <a:pPr>
              <a:defRPr/>
            </a:pP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val="102906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3" y="2060848"/>
            <a:ext cx="5479301" cy="3044056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174BF6C5-0C28-674D-91C5-E1FF961F3B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69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sz="3000" dirty="0"/>
              <a:t> </a:t>
            </a:r>
            <a:br>
              <a:rPr lang="pt-BR" altLang="pt-BR" sz="3000" dirty="0"/>
            </a:br>
            <a:endParaRPr lang="pt-BR" altLang="pt-BR" sz="300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endParaRPr lang="pt-BR" altLang="pt-BR" dirty="0"/>
          </a:p>
          <a:p>
            <a:pPr>
              <a:defRPr/>
            </a:pPr>
            <a:r>
              <a:rPr lang="pt-BR" altLang="pt-BR" dirty="0"/>
              <a:t>Conceito de bens estimáveis em dinheiro passíveis de aplicação</a:t>
            </a:r>
          </a:p>
          <a:p>
            <a:pPr lvl="1">
              <a:defRPr/>
            </a:pPr>
            <a:r>
              <a:rPr lang="pt-BR" altLang="pt-BR" dirty="0"/>
              <a:t>Fornecidos pelo próprio candidato</a:t>
            </a:r>
          </a:p>
          <a:p>
            <a:pPr lvl="1">
              <a:defRPr/>
            </a:pPr>
            <a:r>
              <a:rPr lang="pt-BR" altLang="pt-BR" dirty="0"/>
              <a:t>Fornecidos por terceiros</a:t>
            </a:r>
          </a:p>
        </p:txBody>
      </p:sp>
    </p:spTree>
    <p:extLst>
      <p:ext uri="{BB962C8B-B14F-4D97-AF65-F5344CB8AC3E}">
        <p14:creationId xmlns:p14="http://schemas.microsoft.com/office/powerpoint/2010/main" val="39701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4691" grpId="0" build="p"/>
      <p:bldP spid="114691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0381" y="628638"/>
            <a:ext cx="8738696" cy="9179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pt-BR" dirty="0"/>
              <a:t>2.1. Bens estimáveis em dinheiro fornecidos pelo candidato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1544" y="2207940"/>
            <a:ext cx="7635240" cy="4101379"/>
          </a:xfrm>
        </p:spPr>
        <p:txBody>
          <a:bodyPr/>
          <a:lstStyle/>
          <a:p>
            <a:pPr>
              <a:defRPr/>
            </a:pPr>
            <a:r>
              <a:rPr lang="pt-BR" altLang="pt-BR" dirty="0"/>
              <a:t>Apenas aqueles integrantes do seu patrimônio em período anterior ao do registro da candidatura (ex.: veículos, imóveis)</a:t>
            </a:r>
          </a:p>
          <a:p>
            <a:pPr>
              <a:defRPr/>
            </a:pPr>
            <a:r>
              <a:rPr lang="pt-BR" altLang="pt-BR" dirty="0"/>
              <a:t>Caixa 2</a:t>
            </a:r>
          </a:p>
          <a:p>
            <a:pPr>
              <a:defRPr/>
            </a:pPr>
            <a:r>
              <a:rPr lang="pt-BR" altLang="pt-BR" dirty="0"/>
              <a:t>Receitas e despesas típicas de campanha não declaradas</a:t>
            </a:r>
          </a:p>
        </p:txBody>
      </p:sp>
    </p:spTree>
    <p:extLst>
      <p:ext uri="{BB962C8B-B14F-4D97-AF65-F5344CB8AC3E}">
        <p14:creationId xmlns:p14="http://schemas.microsoft.com/office/powerpoint/2010/main" val="164647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9608" y="548680"/>
            <a:ext cx="7397496" cy="14049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3000" b="1" dirty="0"/>
              <a:t>2.2. Bens estimáveis em dinheiro fornecidos por terceiros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5560" y="2334967"/>
            <a:ext cx="7781544" cy="2295525"/>
          </a:xfrm>
        </p:spPr>
        <p:txBody>
          <a:bodyPr/>
          <a:lstStyle/>
          <a:p>
            <a:pPr>
              <a:defRPr/>
            </a:pPr>
            <a:r>
              <a:rPr lang="pt-BR" altLang="pt-BR" dirty="0"/>
              <a:t>Produto do seu próprio serviço</a:t>
            </a:r>
          </a:p>
          <a:p>
            <a:pPr>
              <a:defRPr/>
            </a:pPr>
            <a:r>
              <a:rPr lang="pt-BR" altLang="pt-BR" dirty="0"/>
              <a:t>Produto de suas atividades econômicas</a:t>
            </a:r>
          </a:p>
          <a:p>
            <a:pPr>
              <a:defRPr/>
            </a:pPr>
            <a:r>
              <a:rPr lang="pt-BR" altLang="pt-BR" dirty="0"/>
              <a:t>Se bens permanentes – integrantes do patrimônio do doador</a:t>
            </a:r>
          </a:p>
          <a:p>
            <a:pPr>
              <a:defRPr/>
            </a:pP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val="31635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4" grpId="1"/>
      <p:bldP spid="1157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>
                <a:effectLst/>
              </a:rPr>
              <a:t>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>
              <a:buFont typeface="Wingdings" panose="05000000000000000000" pitchFamily="2" charset="2"/>
              <a:buNone/>
              <a:defRPr/>
            </a:pPr>
            <a:endParaRPr lang="pt-BR" altLang="pt-BR" sz="2100" dirty="0"/>
          </a:p>
          <a:p>
            <a:pPr>
              <a:defRPr/>
            </a:pPr>
            <a:r>
              <a:rPr lang="pt-BR" altLang="pt-BR" sz="2800" dirty="0"/>
              <a:t>Termo final da arrecadação: dia da eleição</a:t>
            </a:r>
          </a:p>
          <a:p>
            <a:pPr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89785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9" y="1052736"/>
            <a:ext cx="7027975" cy="42505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pt-BR" altLang="pt-BR" sz="3200" b="1" dirty="0">
                <a:solidFill>
                  <a:schemeClr val="tx1"/>
                </a:solidFill>
              </a:rPr>
              <a:t>3. Origem dos recursos </a:t>
            </a:r>
            <a:br>
              <a:rPr lang="pt-BR" altLang="pt-BR" sz="3200" b="1" dirty="0">
                <a:solidFill>
                  <a:schemeClr val="tx1"/>
                </a:solidFill>
              </a:rPr>
            </a:br>
            <a:endParaRPr lang="pt-BR" altLang="pt-BR" sz="3200" b="1" dirty="0">
              <a:solidFill>
                <a:schemeClr val="tx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5520" y="2294337"/>
            <a:ext cx="6926580" cy="351115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2800" dirty="0"/>
              <a:t>Recursos próprios</a:t>
            </a:r>
          </a:p>
          <a:p>
            <a:pPr>
              <a:defRPr/>
            </a:pPr>
            <a:r>
              <a:rPr lang="pt-BR" altLang="pt-BR" sz="2800" dirty="0"/>
              <a:t>Doações de pessoas físicas</a:t>
            </a:r>
          </a:p>
          <a:p>
            <a:pPr>
              <a:defRPr/>
            </a:pPr>
            <a:r>
              <a:rPr lang="pt-BR" altLang="pt-BR" sz="2800" dirty="0"/>
              <a:t>Doações de outros candidatos ou partidos</a:t>
            </a:r>
          </a:p>
          <a:p>
            <a:pPr>
              <a:defRPr/>
            </a:pPr>
            <a:r>
              <a:rPr lang="pt-BR" altLang="pt-BR" sz="2800" dirty="0"/>
              <a:t>Comercialização de bens ou eventos</a:t>
            </a:r>
          </a:p>
        </p:txBody>
      </p:sp>
    </p:spTree>
    <p:extLst>
      <p:ext uri="{BB962C8B-B14F-4D97-AF65-F5344CB8AC3E}">
        <p14:creationId xmlns:p14="http://schemas.microsoft.com/office/powerpoint/2010/main" val="33096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altLang="pt-BR" sz="2800" dirty="0"/>
              <a:t>Recursos dos partidos políticos e que provenham do Fundo Partidário, </a:t>
            </a:r>
            <a:r>
              <a:rPr lang="pt-BR" altLang="pt-BR" sz="2800" b="1" dirty="0"/>
              <a:t>do FEFC</a:t>
            </a:r>
            <a:r>
              <a:rPr lang="pt-BR" altLang="pt-BR" sz="2800" dirty="0"/>
              <a:t>, de doações de pessoas físicas, contribuição de filiados e comercialização e eventos, </a:t>
            </a:r>
            <a:r>
              <a:rPr lang="pt-BR" altLang="pt-BR" sz="2800" b="1" dirty="0"/>
              <a:t>de rendimentos de locação de seus bens próprios</a:t>
            </a:r>
            <a:endParaRPr lang="pt-BR" altLang="pt-BR" sz="2800" dirty="0"/>
          </a:p>
          <a:p>
            <a:pPr>
              <a:defRPr/>
            </a:pPr>
            <a:r>
              <a:rPr lang="pt-BR" sz="2800" dirty="0"/>
              <a:t>Rendimentos de aplicação financeira</a:t>
            </a:r>
          </a:p>
        </p:txBody>
      </p:sp>
    </p:spTree>
    <p:extLst>
      <p:ext uri="{BB962C8B-B14F-4D97-AF65-F5344CB8AC3E}">
        <p14:creationId xmlns:p14="http://schemas.microsoft.com/office/powerpoint/2010/main" val="337868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38" y="1090939"/>
            <a:ext cx="6185362" cy="936104"/>
          </a:xfrm>
        </p:spPr>
        <p:txBody>
          <a:bodyPr/>
          <a:lstStyle/>
          <a:p>
            <a:pPr>
              <a:defRPr/>
            </a:pPr>
            <a:r>
              <a:rPr lang="pt-BR" sz="3200" b="1" dirty="0"/>
              <a:t>3.1. STF – ADI 4.650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800" dirty="0"/>
              <a:t>Impossibilidade de utilização de recursos de pessoas jurídicas, ainda que arrecadados por partidos políticos em exercícios anteriores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258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3318" y="1067687"/>
            <a:ext cx="6185362" cy="936104"/>
          </a:xfrm>
        </p:spPr>
        <p:txBody>
          <a:bodyPr/>
          <a:lstStyle/>
          <a:p>
            <a:pPr>
              <a:defRPr/>
            </a:pPr>
            <a:r>
              <a:rPr lang="pt-BR" sz="3200" b="1" dirty="0"/>
              <a:t>3.2. Empréstimos pessoais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800" dirty="0"/>
              <a:t>Exigência de contratação em instituições financeiras ou equiparadas autorizada a funcionar pelo BACEN</a:t>
            </a:r>
          </a:p>
          <a:p>
            <a:pPr>
              <a:defRPr/>
            </a:pPr>
            <a:r>
              <a:rPr lang="pt-BR" sz="2800" dirty="0"/>
              <a:t>No caso de candidatos:</a:t>
            </a:r>
          </a:p>
          <a:p>
            <a:pPr lvl="1">
              <a:defRPr/>
            </a:pPr>
            <a:r>
              <a:rPr lang="pt-BR" dirty="0"/>
              <a:t>Caução por bem que integre o patrimônio antes do registro de candidatura</a:t>
            </a:r>
          </a:p>
          <a:p>
            <a:pPr lvl="1">
              <a:defRPr/>
            </a:pPr>
            <a:r>
              <a:rPr lang="pt-BR" dirty="0"/>
              <a:t>Não ultrapassar a capacidade de pagamento decorrente de sua atividade econômica</a:t>
            </a:r>
          </a:p>
        </p:txBody>
      </p:sp>
    </p:spTree>
    <p:extLst>
      <p:ext uri="{BB962C8B-B14F-4D97-AF65-F5344CB8AC3E}">
        <p14:creationId xmlns:p14="http://schemas.microsoft.com/office/powerpoint/2010/main" val="310471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800" dirty="0"/>
              <a:t>Comprovação:</a:t>
            </a:r>
          </a:p>
          <a:p>
            <a:pPr lvl="1">
              <a:defRPr/>
            </a:pPr>
            <a:r>
              <a:rPr lang="pt-BR" dirty="0"/>
              <a:t>da realização do empréstimo por documentação legal e idônea</a:t>
            </a:r>
          </a:p>
          <a:p>
            <a:pPr lvl="1">
              <a:defRPr/>
            </a:pPr>
            <a:r>
              <a:rPr lang="pt-BR" b="1" dirty="0"/>
              <a:t>na hipótese de candidato, a sua integral quitação, em relação aos recursos aplicados em campanha</a:t>
            </a:r>
          </a:p>
          <a:p>
            <a:pPr>
              <a:defRPr/>
            </a:pPr>
            <a:r>
              <a:rPr lang="pt-BR" sz="2800" dirty="0"/>
              <a:t>Justiça Eleitoral pode determinar comprovação do pagamento e identificação da origem dos recursos para a quitação</a:t>
            </a:r>
          </a:p>
        </p:txBody>
      </p:sp>
    </p:spTree>
    <p:extLst>
      <p:ext uri="{BB962C8B-B14F-4D97-AF65-F5344CB8AC3E}">
        <p14:creationId xmlns:p14="http://schemas.microsoft.com/office/powerpoint/2010/main" val="140874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/>
          </p:nvPr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207568" y="657080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3.3. Fundo Especial de Financiamento de Campanha (FEFC) </a:t>
            </a:r>
          </a:p>
        </p:txBody>
      </p:sp>
      <p:sp>
        <p:nvSpPr>
          <p:cNvPr id="5" name="Texto explicativo em seta para a esquerda 4"/>
          <p:cNvSpPr/>
          <p:nvPr/>
        </p:nvSpPr>
        <p:spPr>
          <a:xfrm>
            <a:off x="8292244" y="941847"/>
            <a:ext cx="2376264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16-C </a:t>
            </a:r>
            <a:r>
              <a:rPr lang="pt-BR" sz="1200" dirty="0"/>
              <a:t>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14109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05267" y="1774584"/>
            <a:ext cx="6172200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altLang="pt-BR" dirty="0"/>
              <a:t>Arrecadação de recursos</a:t>
            </a:r>
          </a:p>
        </p:txBody>
      </p:sp>
      <p:pic>
        <p:nvPicPr>
          <p:cNvPr id="106500" name="Picture 4" descr="dinheiro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618" y="3044429"/>
            <a:ext cx="2228558" cy="222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66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/>
          </p:nvPr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410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7688" y="620688"/>
            <a:ext cx="6185362" cy="936104"/>
          </a:xfrm>
        </p:spPr>
        <p:txBody>
          <a:bodyPr/>
          <a:lstStyle/>
          <a:p>
            <a:r>
              <a:rPr lang="pt-BR" sz="3200" b="1" dirty="0"/>
              <a:t>3.4. Distribuição do FEFC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1215483" y="1750741"/>
          <a:ext cx="10114155" cy="4382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47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Inexistindo candidatura própria ou em coligação, é vedada a distribuição dos recursos do Fundo Especial de Financiamento de Campanha para outros partidos políticos ou candidaturas desses mesmos partidos</a:t>
            </a:r>
          </a:p>
        </p:txBody>
      </p:sp>
    </p:spTree>
    <p:extLst>
      <p:ext uri="{BB962C8B-B14F-4D97-AF65-F5344CB8AC3E}">
        <p14:creationId xmlns:p14="http://schemas.microsoft.com/office/powerpoint/2010/main" val="16072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9779" y="1052736"/>
            <a:ext cx="8201586" cy="648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pt-BR" altLang="pt-BR" sz="3200" b="1" dirty="0"/>
              <a:t>3.5. Recursos aplicados por partidos políticos </a:t>
            </a:r>
            <a:r>
              <a:rPr lang="pt-BR" altLang="pt-BR" sz="3200" dirty="0"/>
              <a:t/>
            </a:r>
            <a:br>
              <a:rPr lang="pt-BR" altLang="pt-BR" sz="3200" dirty="0"/>
            </a:br>
            <a:endParaRPr lang="pt-BR" altLang="pt-BR" sz="32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2096" y="1484710"/>
            <a:ext cx="7616952" cy="397073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pt-BR" altLang="pt-BR" dirty="0">
              <a:effectLst/>
            </a:endParaRPr>
          </a:p>
          <a:p>
            <a:pPr>
              <a:lnSpc>
                <a:spcPct val="90000"/>
              </a:lnSpc>
              <a:defRPr/>
            </a:pPr>
            <a:r>
              <a:rPr lang="pt-BR" altLang="pt-BR" sz="2800" dirty="0"/>
              <a:t>Requisitos para aplicação de recursos por partidos políticos 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Identificar a origem e escriturar individualmente as doações e contribuições nas contas anuais e registrar financeiramente na prestação de contas eleitoral do partido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Observar normas e critérios fixados em estatuto</a:t>
            </a:r>
          </a:p>
        </p:txBody>
      </p:sp>
    </p:spTree>
    <p:extLst>
      <p:ext uri="{BB962C8B-B14F-4D97-AF65-F5344CB8AC3E}">
        <p14:creationId xmlns:p14="http://schemas.microsoft.com/office/powerpoint/2010/main" val="10845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46376" y="1999894"/>
            <a:ext cx="8871390" cy="2797259"/>
          </a:xfrm>
        </p:spPr>
        <p:txBody>
          <a:bodyPr>
            <a:noAutofit/>
          </a:bodyPr>
          <a:lstStyle/>
          <a:p>
            <a:pPr marL="557213" lvl="2" indent="-257175">
              <a:buClr>
                <a:schemeClr val="hlink"/>
              </a:buClr>
              <a:defRPr/>
            </a:pPr>
            <a:r>
              <a:rPr lang="pt-BR" altLang="pt-BR" dirty="0"/>
              <a:t>Trânsito prévio em conta bancária específica de campanha eleitoral (respeitados os limites para as doações), exceto os recursos do Fundo Partidário </a:t>
            </a:r>
            <a:r>
              <a:rPr lang="pt-BR" altLang="pt-BR" b="1" dirty="0"/>
              <a:t>e do FEFC</a:t>
            </a:r>
            <a:r>
              <a:rPr lang="pt-BR" altLang="pt-BR" dirty="0"/>
              <a:t>, movimentados em conta própria</a:t>
            </a:r>
          </a:p>
          <a:p>
            <a:pPr marL="557213" lvl="2" indent="-257175">
              <a:buClr>
                <a:schemeClr val="hlink"/>
              </a:buClr>
              <a:defRPr/>
            </a:pPr>
            <a:r>
              <a:rPr lang="pt-BR" altLang="pt-BR" dirty="0"/>
              <a:t>Identificação, nas contas anuais e de campanha eleitoral, nome e CPF ou CNPJ (partido ou candidato) doador, bem como </a:t>
            </a:r>
            <a:r>
              <a:rPr lang="pt-BR" altLang="pt-BR" b="1" dirty="0"/>
              <a:t>recibo de doação original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822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lvl="2" indent="-257175">
              <a:buClr>
                <a:schemeClr val="hlink"/>
              </a:buClr>
              <a:defRPr/>
            </a:pPr>
            <a:r>
              <a:rPr lang="pt-BR" altLang="pt-BR" sz="2800" dirty="0"/>
              <a:t>Recursos para aplicação em criação e manutenção de programas de promoção e difusão da participação política de mulheres podem ser aplicados integralmente no custeio de campanhas de mulheres candidatas</a:t>
            </a:r>
          </a:p>
          <a:p>
            <a:pPr lvl="1">
              <a:defRPr/>
            </a:pPr>
            <a:r>
              <a:rPr lang="pt-BR" dirty="0"/>
              <a:t>ADI 5617 – 30%</a:t>
            </a:r>
          </a:p>
          <a:p>
            <a:pPr lvl="1">
              <a:defRPr/>
            </a:pPr>
            <a:r>
              <a:rPr lang="pt-BR" dirty="0"/>
              <a:t>Consulta FEFC</a:t>
            </a:r>
          </a:p>
        </p:txBody>
      </p:sp>
    </p:spTree>
    <p:extLst>
      <p:ext uri="{BB962C8B-B14F-4D97-AF65-F5344CB8AC3E}">
        <p14:creationId xmlns:p14="http://schemas.microsoft.com/office/powerpoint/2010/main" val="35124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92096" y="1065788"/>
            <a:ext cx="6890004" cy="8096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>
                <a:solidFill>
                  <a:schemeClr val="tx1"/>
                </a:solidFill>
              </a:rPr>
              <a:t>4. Doações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2096" y="2402682"/>
            <a:ext cx="7452360" cy="30527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sz="2800" dirty="0"/>
              <a:t>Transação bancária com identificação do CPF do doador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Se superiores a R$ 1.064,10, apenas mediante transferência eletrônica entre as contas do doador e do donatário (doações sucessivas por um mesmo doador no mesmo dia também observa a exigência)</a:t>
            </a:r>
          </a:p>
        </p:txBody>
      </p:sp>
    </p:spTree>
    <p:extLst>
      <p:ext uri="{BB962C8B-B14F-4D97-AF65-F5344CB8AC3E}">
        <p14:creationId xmlns:p14="http://schemas.microsoft.com/office/powerpoint/2010/main" val="35142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sz="2800" dirty="0"/>
              <a:t>Doação ou cessão temporária de bens ou serviços estimáveis com a demonstração de que o doador: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é proprietário do bem ou 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responsável direto pela prestação dos serviços</a:t>
            </a:r>
          </a:p>
          <a:p>
            <a:pPr>
              <a:lnSpc>
                <a:spcPct val="90000"/>
              </a:lnSpc>
              <a:defRPr/>
            </a:pPr>
            <a:r>
              <a:rPr lang="pt-BR" altLang="pt-BR" sz="2800" b="1" dirty="0"/>
              <a:t>Instituições que promovam técnicas e serviços de financiamento coletivo por meio de sítios da internet, aplicativos eletrônicos e outros recursos similares</a:t>
            </a:r>
          </a:p>
          <a:p>
            <a:pPr>
              <a:defRPr/>
            </a:pPr>
            <a:endParaRPr lang="pt-BR" sz="2800" dirty="0"/>
          </a:p>
        </p:txBody>
      </p:sp>
      <p:sp>
        <p:nvSpPr>
          <p:cNvPr id="5" name="Texto explicativo em seta para a esquerda 4"/>
          <p:cNvSpPr/>
          <p:nvPr/>
        </p:nvSpPr>
        <p:spPr>
          <a:xfrm>
            <a:off x="9151105" y="4726589"/>
            <a:ext cx="2808312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23, § 4º, IV </a:t>
            </a:r>
            <a:r>
              <a:rPr lang="pt-BR" sz="1200" dirty="0"/>
              <a:t>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21396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2800" dirty="0"/>
              <a:t>Descumprimento das regras de recebimento:</a:t>
            </a:r>
          </a:p>
          <a:p>
            <a:pPr lvl="1">
              <a:defRPr/>
            </a:pPr>
            <a:r>
              <a:rPr lang="pt-BR" dirty="0"/>
              <a:t>Impossibilidade de utilização</a:t>
            </a:r>
          </a:p>
          <a:p>
            <a:pPr lvl="1">
              <a:defRPr/>
            </a:pPr>
            <a:r>
              <a:rPr lang="pt-BR" dirty="0"/>
              <a:t>Devolução ao doador, se possível a identificação ou</a:t>
            </a:r>
          </a:p>
          <a:p>
            <a:pPr lvl="1">
              <a:defRPr/>
            </a:pPr>
            <a:r>
              <a:rPr lang="pt-BR" dirty="0"/>
              <a:t>Recolhimento ao Tesouro Nacional, se impossível a identificação</a:t>
            </a:r>
          </a:p>
        </p:txBody>
      </p:sp>
    </p:spTree>
    <p:extLst>
      <p:ext uri="{BB962C8B-B14F-4D97-AF65-F5344CB8AC3E}">
        <p14:creationId xmlns:p14="http://schemas.microsoft.com/office/powerpoint/2010/main" val="162566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73776" y="939922"/>
            <a:ext cx="6185362" cy="936104"/>
          </a:xfrm>
        </p:spPr>
        <p:txBody>
          <a:bodyPr/>
          <a:lstStyle/>
          <a:p>
            <a:r>
              <a:rPr lang="pt-BR" sz="3200" b="1" dirty="0"/>
              <a:t>4.1. Moedas virtuais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É vedado o uso de moedas virtuais para o recebimento de doações financeiras</a:t>
            </a:r>
          </a:p>
        </p:txBody>
      </p:sp>
    </p:spTree>
    <p:extLst>
      <p:ext uri="{BB962C8B-B14F-4D97-AF65-F5344CB8AC3E}">
        <p14:creationId xmlns:p14="http://schemas.microsoft.com/office/powerpoint/2010/main" val="417435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42351" y="668272"/>
            <a:ext cx="7886700" cy="994172"/>
          </a:xfrm>
        </p:spPr>
        <p:txBody>
          <a:bodyPr/>
          <a:lstStyle/>
          <a:p>
            <a:pPr algn="l">
              <a:defRPr/>
            </a:pPr>
            <a:r>
              <a:rPr lang="pt-BR" altLang="pt-BR" sz="3000" b="1" dirty="0"/>
              <a:t>1. Requisitos para arrecadação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1544" y="1766344"/>
            <a:ext cx="8030716" cy="37998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Requisitos para o início da arrecadação, ainda que de recursos estimáveis em dinheiro:</a:t>
            </a:r>
          </a:p>
          <a:p>
            <a:pPr lvl="2">
              <a:defRPr/>
            </a:pPr>
            <a:r>
              <a:rPr lang="pt-BR" altLang="pt-BR" dirty="0"/>
              <a:t>Solicitação do registro </a:t>
            </a:r>
          </a:p>
          <a:p>
            <a:pPr lvl="2">
              <a:defRPr/>
            </a:pPr>
            <a:r>
              <a:rPr lang="pt-BR" altLang="pt-BR" dirty="0"/>
              <a:t>Inscrição no CNPJ</a:t>
            </a:r>
          </a:p>
          <a:p>
            <a:pPr lvl="2">
              <a:defRPr/>
            </a:pPr>
            <a:r>
              <a:rPr lang="pt-BR" altLang="pt-BR" dirty="0"/>
              <a:t>Abertura de conta bancária específica</a:t>
            </a:r>
          </a:p>
          <a:p>
            <a:pPr lvl="2">
              <a:defRPr/>
            </a:pPr>
            <a:r>
              <a:rPr lang="pt-BR" altLang="pt-BR" dirty="0"/>
              <a:t>Emissão de recibos eleitorais: </a:t>
            </a:r>
            <a:r>
              <a:rPr lang="pt-BR" altLang="pt-BR" b="1" dirty="0"/>
              <a:t>doações estimáveis em dinheiro e doações pela internet </a:t>
            </a:r>
          </a:p>
          <a:p>
            <a:pPr>
              <a:defRPr/>
            </a:pPr>
            <a:endParaRPr lang="pt-BR" altLang="pt-BR" sz="2700" dirty="0">
              <a:solidFill>
                <a:srgbClr val="FF5050"/>
              </a:solidFill>
            </a:endParaRPr>
          </a:p>
        </p:txBody>
      </p:sp>
      <p:sp>
        <p:nvSpPr>
          <p:cNvPr id="7" name="Texto explicativo em seta para a esquerda 6"/>
          <p:cNvSpPr/>
          <p:nvPr/>
        </p:nvSpPr>
        <p:spPr>
          <a:xfrm>
            <a:off x="8984268" y="2979173"/>
            <a:ext cx="2647206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23, </a:t>
            </a:r>
            <a:r>
              <a:rPr lang="pt-BR" sz="1200" dirty="0"/>
              <a:t>§ 4º-A, 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14199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5908" y="1042451"/>
            <a:ext cx="6401386" cy="936104"/>
          </a:xfrm>
        </p:spPr>
        <p:txBody>
          <a:bodyPr/>
          <a:lstStyle/>
          <a:p>
            <a:pPr algn="l"/>
            <a:r>
              <a:rPr lang="pt-BR" sz="3100" b="1" dirty="0"/>
              <a:t>4.2. Financiamento coletivo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Requisitos:</a:t>
            </a:r>
          </a:p>
          <a:p>
            <a:pPr lvl="1"/>
            <a:r>
              <a:rPr lang="pt-BR" dirty="0"/>
              <a:t>cadastro prévio na Justiça Eleitoral pela instituição arrecadadora, observado o atendimento, nos termos da lei e da regulamentação expedida pelo Banco Central, dos critérios para operar arranjos de pagamento;</a:t>
            </a:r>
          </a:p>
          <a:p>
            <a:pPr lvl="1"/>
            <a:r>
              <a:rPr lang="pt-BR" dirty="0"/>
              <a:t>identificação obrigatória, com o nome completo e o número de inscrição no cadastro de pessoas físicas (CPF) de cada um dos doadores, o valor das quantias doadas individualmente, forma de pagamento e as datas das respectivas doações;</a:t>
            </a:r>
          </a:p>
          <a:p>
            <a:endParaRPr lang="pt-BR" dirty="0"/>
          </a:p>
        </p:txBody>
      </p:sp>
      <p:sp>
        <p:nvSpPr>
          <p:cNvPr id="4" name="Texto explicativo em seta para a esquerda 3"/>
          <p:cNvSpPr/>
          <p:nvPr/>
        </p:nvSpPr>
        <p:spPr>
          <a:xfrm>
            <a:off x="8544272" y="1210937"/>
            <a:ext cx="1987502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23, § 4º, IV </a:t>
            </a:r>
            <a:r>
              <a:rPr lang="pt-BR" sz="1200" dirty="0"/>
              <a:t>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161282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/>
              <a:t>disponibilização em sítio eletrônico de lista com identificação dos doadores e das respectivas quantias doadas, a ser atualizada instantaneamente a cada nova doação, cujo endereço eletrônico, bem como a identificação da instituição arrecadadora, devem ser informados à Justiça Eleitoral, na forma por ela fixada; </a:t>
            </a:r>
          </a:p>
          <a:p>
            <a:pPr lvl="1"/>
            <a:r>
              <a:rPr lang="pt-BR" dirty="0"/>
              <a:t>emissão obrigatória de recibo para o doador, relativo a cada doação realizada, sob a responsabilidade da entidade arrecadadora;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81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envio imediato para a Justiça Eleitoral, na forma por ela estabelecida, e para o candidato de todas as informações relativas à doação; </a:t>
            </a:r>
          </a:p>
          <a:p>
            <a:pPr lvl="1"/>
            <a:r>
              <a:rPr lang="pt-BR" dirty="0"/>
              <a:t>ampla ciência a candidatos e eleitores acerca das taxas administrativas a serem cobradas pela realização do serviço;</a:t>
            </a:r>
          </a:p>
          <a:p>
            <a:pPr lvl="1"/>
            <a:r>
              <a:rPr lang="pt-BR" dirty="0"/>
              <a:t>não incidência em quaisquer das hipóteses de vedação;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47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observância do calendário eleitoral para arrecadação de recursos;</a:t>
            </a:r>
          </a:p>
          <a:p>
            <a:pPr lvl="1"/>
            <a:r>
              <a:rPr lang="pt-BR" dirty="0"/>
              <a:t>movimentação dos recursos captados na conta bancária “Doações para Campanha”;</a:t>
            </a:r>
          </a:p>
          <a:p>
            <a:pPr lvl="1"/>
            <a:r>
              <a:rPr lang="pt-BR" dirty="0"/>
              <a:t>observância dos dispositivos da legislação eleitoral relacionados à propaganda na internet.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344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Emissão de recibo comum</a:t>
            </a:r>
          </a:p>
          <a:p>
            <a:r>
              <a:rPr lang="pt-BR" sz="2800" dirty="0"/>
              <a:t>Prazo para repasse de recursos ao beneficiário </a:t>
            </a:r>
            <a:r>
              <a:rPr lang="pt-BR" dirty="0"/>
              <a:t>– acordado entre as partes</a:t>
            </a:r>
          </a:p>
          <a:p>
            <a:r>
              <a:rPr lang="pt-BR" b="1" dirty="0"/>
              <a:t>A partir do dia 15 de maio do ano eleitoral:</a:t>
            </a:r>
          </a:p>
          <a:p>
            <a:pPr lvl="1"/>
            <a:r>
              <a:rPr lang="pt-BR" dirty="0"/>
              <a:t>Facultado aos pré-candidatos a arrecadação nesta modalidade</a:t>
            </a:r>
          </a:p>
          <a:p>
            <a:pPr lvl="1"/>
            <a:r>
              <a:rPr lang="pt-BR" dirty="0"/>
              <a:t>Liberação de recursos condicionada ao cumprimento dos requisitos para arrecadação de recursos</a:t>
            </a:r>
          </a:p>
          <a:p>
            <a:pPr lvl="1"/>
            <a:r>
              <a:rPr lang="pt-BR" dirty="0"/>
              <a:t>Não efetuado o registro da candidatura, devolução dos valores aos doadores</a:t>
            </a:r>
          </a:p>
        </p:txBody>
      </p:sp>
      <p:sp>
        <p:nvSpPr>
          <p:cNvPr id="4" name="Texto explicativo em seta para a esquerda 3"/>
          <p:cNvSpPr/>
          <p:nvPr/>
        </p:nvSpPr>
        <p:spPr>
          <a:xfrm>
            <a:off x="8916885" y="3702556"/>
            <a:ext cx="1979712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22-A, § 3º, </a:t>
            </a:r>
            <a:r>
              <a:rPr lang="pt-BR" sz="1200" dirty="0"/>
              <a:t>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19586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Lançamento das doações na prestação de contas de forma individual, pelo valor bruto</a:t>
            </a:r>
          </a:p>
          <a:p>
            <a:pPr lvl="1"/>
            <a:r>
              <a:rPr lang="pt-BR" dirty="0"/>
              <a:t>Taxas cobradas lançadas como despesas</a:t>
            </a:r>
          </a:p>
          <a:p>
            <a:r>
              <a:rPr lang="pt-BR" sz="2800" dirty="0"/>
              <a:t>Se houver conta intermediária, repasse à conta Doações para Campanha</a:t>
            </a:r>
          </a:p>
          <a:p>
            <a:pPr lvl="1"/>
            <a:r>
              <a:rPr lang="pt-BR" dirty="0"/>
              <a:t>Transação bancária identificada</a:t>
            </a:r>
          </a:p>
          <a:p>
            <a:pPr lvl="1"/>
            <a:r>
              <a:rPr lang="pt-BR" dirty="0"/>
              <a:t>Identificação individual dos doadores</a:t>
            </a:r>
          </a:p>
        </p:txBody>
      </p:sp>
    </p:spTree>
    <p:extLst>
      <p:ext uri="{BB962C8B-B14F-4D97-AF65-F5344CB8AC3E}">
        <p14:creationId xmlns:p14="http://schemas.microsoft.com/office/powerpoint/2010/main" val="168920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9067" y="983578"/>
            <a:ext cx="6185362" cy="936104"/>
          </a:xfrm>
        </p:spPr>
        <p:txBody>
          <a:bodyPr/>
          <a:lstStyle/>
          <a:p>
            <a:pPr>
              <a:defRPr/>
            </a:pPr>
            <a:r>
              <a:rPr lang="pt-BR" sz="3200" b="1" dirty="0"/>
              <a:t>4.3. Doações pela internet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2665141"/>
            <a:ext cx="8229600" cy="3345607"/>
          </a:xfrm>
        </p:spPr>
        <p:txBody>
          <a:bodyPr/>
          <a:lstStyle/>
          <a:p>
            <a:pPr>
              <a:defRPr/>
            </a:pPr>
            <a:r>
              <a:rPr lang="pt-BR" sz="2800" dirty="0"/>
              <a:t>Identificação do doador, inclusive CPF</a:t>
            </a:r>
          </a:p>
          <a:p>
            <a:pPr>
              <a:defRPr/>
            </a:pPr>
            <a:r>
              <a:rPr lang="pt-BR" sz="2800" dirty="0"/>
              <a:t>Emissão de recibo eleitoral (dispensada a assinatura)</a:t>
            </a:r>
          </a:p>
          <a:p>
            <a:pPr>
              <a:defRPr/>
            </a:pPr>
            <a:r>
              <a:rPr lang="pt-BR" sz="2800" dirty="0"/>
              <a:t>Utilização de terminal de captura de transações para doações por cartão de crédito e débito</a:t>
            </a:r>
          </a:p>
        </p:txBody>
      </p:sp>
    </p:spTree>
    <p:extLst>
      <p:ext uri="{BB962C8B-B14F-4D97-AF65-F5344CB8AC3E}">
        <p14:creationId xmlns:p14="http://schemas.microsoft.com/office/powerpoint/2010/main" val="46498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2587083"/>
            <a:ext cx="8229600" cy="342366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t-BR" altLang="pt-BR" sz="2800" dirty="0"/>
              <a:t>Limites 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Pessoa física – 10% 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Partido político?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Candidato?</a:t>
            </a:r>
          </a:p>
          <a:p>
            <a:pPr>
              <a:lnSpc>
                <a:spcPct val="90000"/>
              </a:lnSpc>
              <a:defRPr/>
            </a:pPr>
            <a:r>
              <a:rPr lang="pt-BR" altLang="pt-BR" sz="2800" dirty="0"/>
              <a:t>Verificação dos limites – Secretaria da Receita Federal</a:t>
            </a:r>
          </a:p>
          <a:p>
            <a:pPr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9346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z="3000" dirty="0"/>
              <a:t> </a:t>
            </a:r>
            <a:br>
              <a:rPr lang="pt-BR" altLang="pt-BR" sz="3000" dirty="0"/>
            </a:br>
            <a:endParaRPr lang="pt-BR" altLang="pt-BR" sz="3000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2800" dirty="0"/>
              <a:t>Doações entre candidatos e partidos</a:t>
            </a:r>
          </a:p>
          <a:p>
            <a:pPr lvl="1">
              <a:defRPr/>
            </a:pPr>
            <a:r>
              <a:rPr lang="pt-BR" altLang="pt-BR" sz="2100" dirty="0"/>
              <a:t>Recibo eleitoral</a:t>
            </a:r>
          </a:p>
          <a:p>
            <a:pPr lvl="1">
              <a:defRPr/>
            </a:pPr>
            <a:r>
              <a:rPr lang="pt-BR" altLang="pt-BR" sz="2100" dirty="0"/>
              <a:t>Identificação do doador originário</a:t>
            </a:r>
          </a:p>
          <a:p>
            <a:pPr>
              <a:defRPr/>
            </a:pPr>
            <a:r>
              <a:rPr lang="pt-BR" altLang="pt-BR" sz="2800" dirty="0"/>
              <a:t>Extrapolação de limites </a:t>
            </a:r>
            <a:r>
              <a:rPr lang="pt-BR" altLang="pt-BR" dirty="0"/>
              <a:t>– </a:t>
            </a:r>
            <a:r>
              <a:rPr lang="pt-BR" altLang="pt-BR" b="1" dirty="0"/>
              <a:t>multa de até 100% da quantia em excesso </a:t>
            </a:r>
            <a:endParaRPr lang="pt-BR" altLang="pt-BR" dirty="0"/>
          </a:p>
          <a:p>
            <a:pPr marL="0" indent="0">
              <a:buNone/>
              <a:defRPr/>
            </a:pPr>
            <a:endParaRPr lang="pt-BR" altLang="pt-BR" dirty="0"/>
          </a:p>
        </p:txBody>
      </p:sp>
      <p:sp>
        <p:nvSpPr>
          <p:cNvPr id="4" name="Texto explicativo em seta para a esquerda 3"/>
          <p:cNvSpPr/>
          <p:nvPr/>
        </p:nvSpPr>
        <p:spPr>
          <a:xfrm>
            <a:off x="9076432" y="3797254"/>
            <a:ext cx="2771800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23, § 3º, IV </a:t>
            </a:r>
            <a:r>
              <a:rPr lang="pt-BR" sz="1200" dirty="0"/>
              <a:t>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107842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>
                <a:effectLst/>
              </a:rPr>
              <a:t>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2800" dirty="0"/>
              <a:t>Exceção ao limite para pessoas físicas</a:t>
            </a:r>
          </a:p>
          <a:p>
            <a:pPr lvl="1">
              <a:defRPr/>
            </a:pPr>
            <a:r>
              <a:rPr lang="pt-BR" altLang="pt-BR" sz="2100" dirty="0"/>
              <a:t>Estimáveis em dinheiro</a:t>
            </a:r>
          </a:p>
          <a:p>
            <a:pPr lvl="1">
              <a:defRPr/>
            </a:pPr>
            <a:r>
              <a:rPr lang="pt-BR" altLang="pt-BR" sz="2100" dirty="0"/>
              <a:t>Utilização de bens móveis ou imóveis de propriedade do doador </a:t>
            </a:r>
            <a:r>
              <a:rPr lang="pt-BR" altLang="pt-BR" sz="2100" b="1" dirty="0"/>
              <a:t>ou à prestação de serviços próprios</a:t>
            </a:r>
            <a:endParaRPr lang="pt-BR" altLang="pt-BR" sz="2100" dirty="0"/>
          </a:p>
          <a:p>
            <a:pPr lvl="1">
              <a:defRPr/>
            </a:pPr>
            <a:r>
              <a:rPr lang="pt-BR" altLang="pt-BR" sz="2100" dirty="0"/>
              <a:t>R$ </a:t>
            </a:r>
            <a:r>
              <a:rPr lang="pt-BR" altLang="pt-BR" sz="2100" b="1" dirty="0"/>
              <a:t>40.000,00</a:t>
            </a:r>
          </a:p>
          <a:p>
            <a:pPr lvl="1">
              <a:defRPr/>
            </a:pPr>
            <a:r>
              <a:rPr lang="pt-BR" altLang="pt-BR" sz="2100" dirty="0"/>
              <a:t>Valor de mercado</a:t>
            </a:r>
          </a:p>
        </p:txBody>
      </p:sp>
      <p:sp>
        <p:nvSpPr>
          <p:cNvPr id="4" name="Texto explicativo em seta para a esquerda 3"/>
          <p:cNvSpPr/>
          <p:nvPr/>
        </p:nvSpPr>
        <p:spPr>
          <a:xfrm>
            <a:off x="6153017" y="3413119"/>
            <a:ext cx="2771800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23, § 7º, IV </a:t>
            </a:r>
            <a:r>
              <a:rPr lang="pt-BR" sz="1200" dirty="0"/>
              <a:t>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193576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19565" y="910619"/>
            <a:ext cx="5904656" cy="786146"/>
          </a:xfrm>
        </p:spPr>
        <p:txBody>
          <a:bodyPr/>
          <a:lstStyle/>
          <a:p>
            <a:pPr>
              <a:defRPr/>
            </a:pPr>
            <a:r>
              <a:rPr lang="pt-BR" altLang="pt-BR" b="1" dirty="0"/>
              <a:t>1.1. CNPJ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52650" y="2375154"/>
            <a:ext cx="7886700" cy="3114818"/>
          </a:xfrm>
        </p:spPr>
        <p:txBody>
          <a:bodyPr/>
          <a:lstStyle/>
          <a:p>
            <a:pPr>
              <a:defRPr/>
            </a:pPr>
            <a:r>
              <a:rPr lang="pt-BR" altLang="pt-BR" dirty="0"/>
              <a:t>Concessão automática pela Receita Federal</a:t>
            </a:r>
          </a:p>
          <a:p>
            <a:pPr>
              <a:defRPr/>
            </a:pPr>
            <a:r>
              <a:rPr lang="pt-BR" altLang="pt-BR" dirty="0"/>
              <a:t>Depende do recebimento da solicitação de registro</a:t>
            </a:r>
          </a:p>
          <a:p>
            <a:pPr>
              <a:defRPr/>
            </a:pPr>
            <a:r>
              <a:rPr lang="pt-BR" altLang="pt-BR" dirty="0"/>
              <a:t>Disponibilização em 48 horas no site da Justiça Eleitoral ou da Receita Federal</a:t>
            </a:r>
          </a:p>
        </p:txBody>
      </p:sp>
    </p:spTree>
    <p:extLst>
      <p:ext uri="{BB962C8B-B14F-4D97-AF65-F5344CB8AC3E}">
        <p14:creationId xmlns:p14="http://schemas.microsoft.com/office/powerpoint/2010/main" val="260457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195" grpId="0" build="p"/>
      <p:bldP spid="8195" grpI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9900" y="1484711"/>
            <a:ext cx="6172200" cy="86439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t-BR" altLang="pt-BR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1512" y="2676292"/>
            <a:ext cx="6990588" cy="239510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sz="2800" dirty="0"/>
              <a:t>Obrigação de identificação do doador originário 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Recibo eleitoral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dirty="0"/>
              <a:t>Doações ocultas</a:t>
            </a:r>
          </a:p>
        </p:txBody>
      </p:sp>
    </p:spTree>
    <p:extLst>
      <p:ext uri="{BB962C8B-B14F-4D97-AF65-F5344CB8AC3E}">
        <p14:creationId xmlns:p14="http://schemas.microsoft.com/office/powerpoint/2010/main" val="286255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3138" y="1281812"/>
            <a:ext cx="6935724" cy="41562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marL="257175" indent="-257175">
              <a:spcBef>
                <a:spcPct val="20000"/>
              </a:spcBef>
              <a:defRPr/>
            </a:pPr>
            <a:r>
              <a:rPr lang="pt-BR" altLang="pt-BR" sz="3600" b="1" dirty="0">
                <a:solidFill>
                  <a:schemeClr val="tx1"/>
                </a:solidFill>
              </a:rPr>
              <a:t>5. Fontes vedadas</a:t>
            </a:r>
            <a:r>
              <a:rPr lang="pt-BR" altLang="pt-BR" sz="3200" b="1" dirty="0">
                <a:solidFill>
                  <a:schemeClr val="tx1"/>
                </a:solidFill>
              </a:rPr>
              <a:t> </a:t>
            </a:r>
            <a:br>
              <a:rPr lang="pt-BR" altLang="pt-BR" sz="3200" b="1" dirty="0">
                <a:solidFill>
                  <a:schemeClr val="tx1"/>
                </a:solidFill>
              </a:rPr>
            </a:br>
            <a:endParaRPr lang="pt-BR" altLang="pt-BR" sz="3200" b="1" dirty="0">
              <a:solidFill>
                <a:schemeClr val="tx1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6376" y="2575932"/>
            <a:ext cx="6935724" cy="28795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Doações diretas ou indiretas</a:t>
            </a:r>
          </a:p>
          <a:p>
            <a:pPr>
              <a:defRPr/>
            </a:pPr>
            <a:r>
              <a:rPr lang="pt-BR" altLang="pt-BR" dirty="0"/>
              <a:t>Em dinheiro ou estimáveis em dinheiro</a:t>
            </a:r>
          </a:p>
        </p:txBody>
      </p:sp>
    </p:spTree>
    <p:extLst>
      <p:ext uri="{BB962C8B-B14F-4D97-AF65-F5344CB8AC3E}">
        <p14:creationId xmlns:p14="http://schemas.microsoft.com/office/powerpoint/2010/main" val="258865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>
                <a:effectLst/>
              </a:rPr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8943" y="2464420"/>
            <a:ext cx="8173993" cy="316694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Pessoas jurídicas</a:t>
            </a:r>
          </a:p>
          <a:p>
            <a:pPr>
              <a:defRPr/>
            </a:pPr>
            <a:r>
              <a:rPr lang="pt-BR" altLang="pt-BR" dirty="0"/>
              <a:t>Origem estrangeira</a:t>
            </a:r>
          </a:p>
          <a:p>
            <a:pPr>
              <a:defRPr/>
            </a:pPr>
            <a:r>
              <a:rPr lang="pt-BR" altLang="pt-BR" dirty="0"/>
              <a:t>Pessoa física que exerça atividade comercial decorrente de permissão pública</a:t>
            </a:r>
          </a:p>
          <a:p>
            <a:pPr lvl="1">
              <a:defRPr/>
            </a:pPr>
            <a:r>
              <a:rPr lang="pt-BR" altLang="pt-BR" b="1" dirty="0"/>
              <a:t>Restrição não se aplica ao candidato quando houver aplicação de recursos próprios na sua própria campanha</a:t>
            </a:r>
          </a:p>
        </p:txBody>
      </p:sp>
    </p:spTree>
    <p:extLst>
      <p:ext uri="{BB962C8B-B14F-4D97-AF65-F5344CB8AC3E}">
        <p14:creationId xmlns:p14="http://schemas.microsoft.com/office/powerpoint/2010/main" val="277483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9900" y="1484711"/>
            <a:ext cx="6172200" cy="86439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t-BR" altLang="pt-BR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7232" y="2464420"/>
            <a:ext cx="9137012" cy="33408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dirty="0"/>
              <a:t>Se recebidos, devem ser imediatamente devolvidos ao doador, vedada a utilização ou aplicação financeira</a:t>
            </a:r>
          </a:p>
          <a:p>
            <a:pPr>
              <a:lnSpc>
                <a:spcPct val="90000"/>
              </a:lnSpc>
              <a:defRPr/>
            </a:pPr>
            <a:r>
              <a:rPr lang="pt-BR" altLang="pt-BR" dirty="0"/>
              <a:t>Eventual transferência – responsabilidade solidária</a:t>
            </a:r>
          </a:p>
          <a:p>
            <a:pPr>
              <a:lnSpc>
                <a:spcPct val="90000"/>
              </a:lnSpc>
              <a:defRPr/>
            </a:pPr>
            <a:r>
              <a:rPr lang="pt-BR" altLang="pt-BR" b="1" dirty="0"/>
              <a:t>Na impossibilidade de devolução – recolhimento ao Tesouro Nacional, com atualização monetária e juros moratórios</a:t>
            </a:r>
          </a:p>
          <a:p>
            <a:pPr>
              <a:lnSpc>
                <a:spcPct val="90000"/>
              </a:lnSpc>
              <a:defRPr/>
            </a:pPr>
            <a:r>
              <a:rPr lang="pt-BR" altLang="pt-BR" b="1" dirty="0"/>
              <a:t>Sem atualização monetária e juros, se a transferência for realizada espontânea e imediatamente</a:t>
            </a:r>
          </a:p>
          <a:p>
            <a:pPr>
              <a:lnSpc>
                <a:spcPct val="90000"/>
              </a:lnSpc>
              <a:defRPr/>
            </a:pP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val="41473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3941" y="1200150"/>
            <a:ext cx="6172200" cy="857250"/>
          </a:xfrm>
        </p:spPr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10181" y="2497872"/>
            <a:ext cx="9041399" cy="295757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dirty="0"/>
              <a:t>Possibilidade de reprovação das contas se comprovado que houve benefício, ainda temporário, com os recursos ilícitos, podendo gerar ainda a apuração de outros ilícitos </a:t>
            </a:r>
          </a:p>
          <a:p>
            <a:pPr lvl="1">
              <a:defRPr/>
            </a:pPr>
            <a:r>
              <a:rPr lang="pt-BR" dirty="0"/>
              <a:t>Art. 30-A da Lei das Eleições – captação ilícita de recursos</a:t>
            </a:r>
          </a:p>
          <a:p>
            <a:pPr lvl="1">
              <a:defRPr/>
            </a:pPr>
            <a:r>
              <a:rPr lang="pt-BR" dirty="0"/>
              <a:t>Art. 22 da LC n. 64/90 – abuso de poder econômico</a:t>
            </a:r>
          </a:p>
          <a:p>
            <a:pPr lvl="1">
              <a:defRPr/>
            </a:pPr>
            <a:r>
              <a:rPr lang="pt-BR" dirty="0"/>
              <a:t>Art. 14, par. 10 da CF/88 – impugnação do mandato eletivo</a:t>
            </a:r>
          </a:p>
        </p:txBody>
      </p:sp>
    </p:spTree>
    <p:extLst>
      <p:ext uri="{BB962C8B-B14F-4D97-AF65-F5344CB8AC3E}">
        <p14:creationId xmlns:p14="http://schemas.microsoft.com/office/powerpoint/2010/main" val="136111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Não apresentada a prova de devolução ou recolhimento – encaminhamento à Advocacia Geral da União para cobrança</a:t>
            </a:r>
          </a:p>
        </p:txBody>
      </p:sp>
    </p:spTree>
    <p:extLst>
      <p:ext uri="{BB962C8B-B14F-4D97-AF65-F5344CB8AC3E}">
        <p14:creationId xmlns:p14="http://schemas.microsoft.com/office/powerpoint/2010/main" val="173536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4759" y="849762"/>
            <a:ext cx="7036308" cy="11882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>
                <a:solidFill>
                  <a:schemeClr val="tx1"/>
                </a:solidFill>
              </a:rPr>
              <a:t>6. Recursos não identificados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4352" y="2674144"/>
            <a:ext cx="7127748" cy="27813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Não podem ser utilizados</a:t>
            </a:r>
          </a:p>
          <a:p>
            <a:pPr>
              <a:defRPr/>
            </a:pPr>
            <a:r>
              <a:rPr lang="pt-BR" altLang="pt-BR" dirty="0"/>
              <a:t>Devem ser transferidos ao Tesouro Nacional</a:t>
            </a:r>
          </a:p>
        </p:txBody>
      </p:sp>
    </p:spTree>
    <p:extLst>
      <p:ext uri="{BB962C8B-B14F-4D97-AF65-F5344CB8AC3E}">
        <p14:creationId xmlns:p14="http://schemas.microsoft.com/office/powerpoint/2010/main" val="23537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Conceito</a:t>
            </a:r>
          </a:p>
          <a:p>
            <a:pPr lvl="1">
              <a:defRPr/>
            </a:pPr>
            <a:r>
              <a:rPr lang="pt-BR" altLang="pt-BR" dirty="0"/>
              <a:t>Falta ou identificação incorreta</a:t>
            </a:r>
          </a:p>
          <a:p>
            <a:pPr lvl="1">
              <a:defRPr/>
            </a:pPr>
            <a:r>
              <a:rPr lang="pt-BR" altLang="pt-BR" dirty="0"/>
              <a:t>Falta de identificação do doador originário nas doações financeiras</a:t>
            </a:r>
          </a:p>
          <a:p>
            <a:pPr lvl="1">
              <a:defRPr/>
            </a:pPr>
            <a:r>
              <a:rPr lang="pt-BR" altLang="pt-BR" dirty="0"/>
              <a:t>CPF ou CNPJ inválidos</a:t>
            </a:r>
          </a:p>
          <a:p>
            <a:pPr lvl="1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358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2052" y="764705"/>
            <a:ext cx="8133284" cy="113466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>
                <a:solidFill>
                  <a:schemeClr val="tx1"/>
                </a:solidFill>
              </a:rPr>
              <a:t>7. Comercialização de bens e realização de eventos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584" y="2609385"/>
            <a:ext cx="7560840" cy="253989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Comunicação com antecedência de 5 dias úteis</a:t>
            </a:r>
          </a:p>
          <a:p>
            <a:pPr>
              <a:defRPr/>
            </a:pPr>
            <a:r>
              <a:rPr lang="pt-BR" altLang="pt-BR" dirty="0"/>
              <a:t>Fiscalização – nomeação de fiscais ad hoc </a:t>
            </a:r>
          </a:p>
          <a:p>
            <a:pPr>
              <a:defRPr/>
            </a:pPr>
            <a:r>
              <a:rPr lang="pt-BR" altLang="pt-BR" dirty="0"/>
              <a:t>Recibo eleitoral</a:t>
            </a:r>
          </a:p>
          <a:p>
            <a:pPr>
              <a:defRPr/>
            </a:pPr>
            <a:r>
              <a:rPr lang="pt-BR" altLang="pt-BR" dirty="0"/>
              <a:t>Identificação dos participantes</a:t>
            </a:r>
          </a:p>
          <a:p>
            <a:pPr>
              <a:defRPr/>
            </a:pPr>
            <a:r>
              <a:rPr lang="pt-BR" altLang="pt-BR" dirty="0"/>
              <a:t>Trânsito prévio em conta bancária para utilização</a:t>
            </a:r>
          </a:p>
          <a:p>
            <a:pPr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07464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813" y="1754983"/>
            <a:ext cx="6172200" cy="13501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t-BR" altLang="pt-BR" sz="4050" b="1" dirty="0"/>
              <a:t>Gastos eleitorais e sobras de campanha</a:t>
            </a:r>
          </a:p>
        </p:txBody>
      </p:sp>
      <p:pic>
        <p:nvPicPr>
          <p:cNvPr id="138243" name="Picture 3" descr="dinheiro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031" y="3320655"/>
            <a:ext cx="1682353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0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5682" y="904570"/>
            <a:ext cx="6019008" cy="102631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>
                <a:solidFill>
                  <a:schemeClr val="tx1"/>
                </a:solidFill>
              </a:rPr>
              <a:t>1.2. Conta bancária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648" y="2439039"/>
            <a:ext cx="7818120" cy="24574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2800" dirty="0"/>
              <a:t>Obrigatória a abertura</a:t>
            </a:r>
          </a:p>
          <a:p>
            <a:pPr>
              <a:defRPr/>
            </a:pPr>
            <a:r>
              <a:rPr lang="pt-BR" altLang="pt-BR" sz="2800" dirty="0"/>
              <a:t>Registro integral da movimentação financeira</a:t>
            </a:r>
          </a:p>
          <a:p>
            <a:pPr>
              <a:defRPr/>
            </a:pPr>
            <a:r>
              <a:rPr lang="pt-BR" altLang="pt-BR" sz="2800" dirty="0"/>
              <a:t>Inclusive de recursos próprios</a:t>
            </a:r>
          </a:p>
          <a:p>
            <a:pPr>
              <a:defRPr/>
            </a:pPr>
            <a:r>
              <a:rPr lang="pt-BR" altLang="pt-BR" sz="2800" dirty="0"/>
              <a:t>Vedada a utilização de conta bancária preexistente</a:t>
            </a:r>
          </a:p>
        </p:txBody>
      </p:sp>
    </p:spTree>
    <p:extLst>
      <p:ext uri="{BB962C8B-B14F-4D97-AF65-F5344CB8AC3E}">
        <p14:creationId xmlns:p14="http://schemas.microsoft.com/office/powerpoint/2010/main" val="94136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186" y="1248357"/>
            <a:ext cx="7072075" cy="54225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400050" indent="-400050">
              <a:buFontTx/>
              <a:buAutoNum type="arabicPeriod"/>
              <a:defRPr/>
            </a:pPr>
            <a:r>
              <a:rPr lang="pt-BR" altLang="pt-BR" sz="3200" b="1" dirty="0">
                <a:solidFill>
                  <a:schemeClr val="tx1"/>
                </a:solidFill>
              </a:rPr>
              <a:t>Gastos eleitorais </a:t>
            </a:r>
            <a:br>
              <a:rPr lang="pt-BR" altLang="pt-BR" sz="3200" b="1" dirty="0">
                <a:solidFill>
                  <a:schemeClr val="tx1"/>
                </a:solidFill>
              </a:rPr>
            </a:br>
            <a:endParaRPr lang="pt-BR" altLang="pt-BR" sz="3200" b="1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7232" y="2402682"/>
            <a:ext cx="7589520" cy="30527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Rol exaustivo </a:t>
            </a:r>
          </a:p>
          <a:p>
            <a:pPr>
              <a:defRPr/>
            </a:pPr>
            <a:r>
              <a:rPr lang="pt-BR" altLang="pt-BR" dirty="0"/>
              <a:t>Material impresso conjunto</a:t>
            </a:r>
          </a:p>
          <a:p>
            <a:pPr lvl="1">
              <a:defRPr/>
            </a:pPr>
            <a:r>
              <a:rPr lang="pt-BR" altLang="pt-BR" dirty="0"/>
              <a:t>Opção de declaração nas contas unicamente de quem houver arcado com os custos</a:t>
            </a:r>
          </a:p>
          <a:p>
            <a:pPr marL="0" indent="0">
              <a:buNone/>
              <a:defRPr/>
            </a:pPr>
            <a:endParaRPr lang="pt-BR" altLang="pt-BR" dirty="0"/>
          </a:p>
          <a:p>
            <a:pPr marL="0" indent="0">
              <a:buNone/>
              <a:defRPr/>
            </a:pPr>
            <a:endParaRPr lang="pt-BR" altLang="pt-BR" sz="2100" dirty="0"/>
          </a:p>
        </p:txBody>
      </p:sp>
    </p:spTree>
    <p:extLst>
      <p:ext uri="{BB962C8B-B14F-4D97-AF65-F5344CB8AC3E}">
        <p14:creationId xmlns:p14="http://schemas.microsoft.com/office/powerpoint/2010/main" val="15724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2453268"/>
            <a:ext cx="8229600" cy="3557480"/>
          </a:xfrm>
        </p:spPr>
        <p:txBody>
          <a:bodyPr/>
          <a:lstStyle/>
          <a:p>
            <a:pPr>
              <a:defRPr/>
            </a:pPr>
            <a:r>
              <a:rPr lang="pt-BR" dirty="0"/>
              <a:t>Serviços de consultoria jurídica e contabilidade prestados em favor da campanha – gastos eleitorais</a:t>
            </a:r>
          </a:p>
          <a:p>
            <a:pPr>
              <a:defRPr/>
            </a:pPr>
            <a:r>
              <a:rPr lang="pt-BR" dirty="0"/>
              <a:t>Serviços de advocacia e contabilidade relacionados à defesa de interesses em processo judicial – não são gastos eleitorais, sendo de responsabilidade pessoal ou partidária, conforme o caso</a:t>
            </a:r>
          </a:p>
        </p:txBody>
      </p:sp>
    </p:spTree>
    <p:extLst>
      <p:ext uri="{BB962C8B-B14F-4D97-AF65-F5344CB8AC3E}">
        <p14:creationId xmlns:p14="http://schemas.microsoft.com/office/powerpoint/2010/main" val="150660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2464420"/>
            <a:ext cx="8229600" cy="3546328"/>
          </a:xfrm>
        </p:spPr>
        <p:txBody>
          <a:bodyPr/>
          <a:lstStyle/>
          <a:p>
            <a:pPr>
              <a:defRPr/>
            </a:pPr>
            <a:r>
              <a:rPr lang="pt-BR" dirty="0"/>
              <a:t>Impossibilidade de pagar com Fundo Partidário encargos de inadimplência ou multas</a:t>
            </a:r>
          </a:p>
          <a:p>
            <a:pPr>
              <a:defRPr/>
            </a:pPr>
            <a:r>
              <a:rPr lang="pt-BR" dirty="0"/>
              <a:t>Propaganda antecipada</a:t>
            </a:r>
          </a:p>
        </p:txBody>
      </p:sp>
    </p:spTree>
    <p:extLst>
      <p:ext uri="{BB962C8B-B14F-4D97-AF65-F5344CB8AC3E}">
        <p14:creationId xmlns:p14="http://schemas.microsoft.com/office/powerpoint/2010/main" val="84863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1664" y="620688"/>
            <a:ext cx="6185362" cy="936104"/>
          </a:xfrm>
        </p:spPr>
        <p:txBody>
          <a:bodyPr/>
          <a:lstStyle/>
          <a:p>
            <a:pPr>
              <a:defRPr/>
            </a:pPr>
            <a:r>
              <a:rPr lang="pt-BR" sz="3200" b="1" dirty="0"/>
              <a:t>1.1. Forma de pagamento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1772817"/>
            <a:ext cx="8229600" cy="4237931"/>
          </a:xfrm>
        </p:spPr>
        <p:txBody>
          <a:bodyPr/>
          <a:lstStyle/>
          <a:p>
            <a:pPr>
              <a:defRPr/>
            </a:pPr>
            <a:r>
              <a:rPr lang="pt-BR" dirty="0"/>
              <a:t>Cheque nominal</a:t>
            </a:r>
          </a:p>
          <a:p>
            <a:pPr>
              <a:defRPr/>
            </a:pPr>
            <a:r>
              <a:rPr lang="pt-BR" dirty="0"/>
              <a:t>Transferência bancária que identifique CPF ou CNPJ</a:t>
            </a:r>
          </a:p>
          <a:p>
            <a:pPr>
              <a:defRPr/>
            </a:pPr>
            <a:r>
              <a:rPr lang="pt-BR" b="1" dirty="0"/>
              <a:t>Débito em conta</a:t>
            </a:r>
          </a:p>
          <a:p>
            <a:pPr>
              <a:defRPr/>
            </a:pPr>
            <a:r>
              <a:rPr lang="pt-BR" dirty="0"/>
              <a:t>Salvo despesas de pequeno vulto – Fundo de caixa</a:t>
            </a:r>
          </a:p>
          <a:p>
            <a:pPr>
              <a:defRPr/>
            </a:pPr>
            <a:r>
              <a:rPr lang="pt-BR" b="1" dirty="0"/>
              <a:t>Impossibilidade de pagar boletos registrados em espécie (apenas diretamente por meio da conta bancária)</a:t>
            </a:r>
          </a:p>
        </p:txBody>
      </p:sp>
    </p:spTree>
    <p:extLst>
      <p:ext uri="{BB962C8B-B14F-4D97-AF65-F5344CB8AC3E}">
        <p14:creationId xmlns:p14="http://schemas.microsoft.com/office/powerpoint/2010/main" val="214331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09135" y="977527"/>
            <a:ext cx="6185362" cy="936104"/>
          </a:xfrm>
        </p:spPr>
        <p:txBody>
          <a:bodyPr/>
          <a:lstStyle/>
          <a:p>
            <a:r>
              <a:rPr lang="pt-BR" sz="3200" b="1" dirty="0"/>
              <a:t>1.2. Moedas virtuais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2653990"/>
            <a:ext cx="8229600" cy="3356758"/>
          </a:xfrm>
        </p:spPr>
        <p:txBody>
          <a:bodyPr/>
          <a:lstStyle/>
          <a:p>
            <a:r>
              <a:rPr lang="pt-BR" b="1" dirty="0"/>
              <a:t>É vedado o pagamento de gastos eleitorais com moedas virtuais</a:t>
            </a:r>
          </a:p>
        </p:txBody>
      </p:sp>
    </p:spTree>
    <p:extLst>
      <p:ext uri="{BB962C8B-B14F-4D97-AF65-F5344CB8AC3E}">
        <p14:creationId xmlns:p14="http://schemas.microsoft.com/office/powerpoint/2010/main" val="8552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5640" y="1034233"/>
            <a:ext cx="6185362" cy="936104"/>
          </a:xfrm>
        </p:spPr>
        <p:txBody>
          <a:bodyPr/>
          <a:lstStyle/>
          <a:p>
            <a:pPr>
              <a:defRPr/>
            </a:pPr>
            <a:r>
              <a:rPr lang="pt-BR" sz="3200" b="1" dirty="0"/>
              <a:t>1.3. Fundo de caixa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29" y="2553629"/>
            <a:ext cx="9399563" cy="34571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b="1" dirty="0"/>
              <a:t>Partido político e candidato</a:t>
            </a:r>
          </a:p>
          <a:p>
            <a:pPr lvl="1">
              <a:defRPr/>
            </a:pPr>
            <a:r>
              <a:rPr lang="pt-BR" dirty="0"/>
              <a:t>Saldo máximo – </a:t>
            </a:r>
            <a:r>
              <a:rPr lang="pt-BR" b="1" dirty="0"/>
              <a:t>2% dos gastos contratados, vedada a recomposição</a:t>
            </a:r>
          </a:p>
          <a:p>
            <a:pPr lvl="1">
              <a:defRPr/>
            </a:pPr>
            <a:r>
              <a:rPr lang="pt-BR" dirty="0"/>
              <a:t>Trânsito prévio em conta bancária</a:t>
            </a:r>
          </a:p>
          <a:p>
            <a:pPr lvl="1">
              <a:defRPr/>
            </a:pPr>
            <a:r>
              <a:rPr lang="pt-BR" b="1" dirty="0"/>
              <a:t>Saque para constituição do Fundo de Caixa mediante cartão de débito ou cheque nominativo em favor do sacado</a:t>
            </a:r>
          </a:p>
          <a:p>
            <a:pPr lvl="1">
              <a:defRPr/>
            </a:pPr>
            <a:r>
              <a:rPr lang="pt-BR" b="1" dirty="0"/>
              <a:t>Gasto de pequeno vulto – até meio salário mínimo</a:t>
            </a:r>
          </a:p>
        </p:txBody>
      </p:sp>
    </p:spTree>
    <p:extLst>
      <p:ext uri="{BB962C8B-B14F-4D97-AF65-F5344CB8AC3E}">
        <p14:creationId xmlns:p14="http://schemas.microsoft.com/office/powerpoint/2010/main" val="115424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1906859"/>
            <a:ext cx="8229600" cy="410388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3600" dirty="0"/>
              <a:t>Gastos com pessoal</a:t>
            </a:r>
          </a:p>
          <a:p>
            <a:pPr lvl="1">
              <a:defRPr/>
            </a:pPr>
            <a:r>
              <a:rPr lang="pt-BR" sz="3600" dirty="0"/>
              <a:t>Limitados a número a ser divulgado pela Justiça Eleitoral considerando o eleitorado</a:t>
            </a:r>
          </a:p>
          <a:p>
            <a:pPr lvl="1">
              <a:defRPr/>
            </a:pPr>
            <a:r>
              <a:rPr lang="pt-BR" sz="3600" dirty="0"/>
              <a:t>Descumprimento dos limites </a:t>
            </a:r>
          </a:p>
          <a:p>
            <a:pPr lvl="3">
              <a:defRPr/>
            </a:pPr>
            <a:r>
              <a:rPr lang="pt-BR" dirty="0"/>
              <a:t>Art. 299. Dar, oferecer, prometer, solicitar ou receber, para si ou para outrem, dinheiro, dádiva, ou qualquer outra vantagem, para obter ou dar voto e para conseguir ou prometer abstenção, ainda que a oferta não seja aceita:</a:t>
            </a:r>
          </a:p>
          <a:p>
            <a:pPr lvl="3">
              <a:defRPr/>
            </a:pPr>
            <a:r>
              <a:rPr lang="pt-BR" dirty="0"/>
              <a:t>Pena – reclusão até quatro anos e pagamento de 5 a 15 dias-multa.</a:t>
            </a:r>
          </a:p>
          <a:p>
            <a:pPr lvl="3">
              <a:defRPr/>
            </a:pPr>
            <a:r>
              <a:rPr lang="pt-BR" dirty="0"/>
              <a:t>Apuração de abuso de poder é possível</a:t>
            </a:r>
          </a:p>
        </p:txBody>
      </p:sp>
    </p:spTree>
    <p:extLst>
      <p:ext uri="{BB962C8B-B14F-4D97-AF65-F5344CB8AC3E}">
        <p14:creationId xmlns:p14="http://schemas.microsoft.com/office/powerpoint/2010/main" val="74066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1916833"/>
            <a:ext cx="8229600" cy="4093915"/>
          </a:xfrm>
        </p:spPr>
        <p:txBody>
          <a:bodyPr/>
          <a:lstStyle/>
          <a:p>
            <a:pPr>
              <a:defRPr/>
            </a:pPr>
            <a:r>
              <a:rPr lang="pt-BR" dirty="0"/>
              <a:t>Excluídos dos limites de gastos com pessoal</a:t>
            </a:r>
          </a:p>
          <a:p>
            <a:pPr lvl="1">
              <a:defRPr/>
            </a:pPr>
            <a:r>
              <a:rPr lang="pt-BR" dirty="0"/>
              <a:t>Militância não remunerada</a:t>
            </a:r>
          </a:p>
          <a:p>
            <a:pPr lvl="1">
              <a:defRPr/>
            </a:pPr>
            <a:r>
              <a:rPr lang="pt-BR" dirty="0"/>
              <a:t>Apoio administrativo e operacional</a:t>
            </a:r>
          </a:p>
          <a:p>
            <a:pPr lvl="1">
              <a:defRPr/>
            </a:pPr>
            <a:r>
              <a:rPr lang="pt-BR" dirty="0"/>
              <a:t>Fiscais</a:t>
            </a:r>
          </a:p>
          <a:p>
            <a:pPr lvl="1">
              <a:defRPr/>
            </a:pPr>
            <a:r>
              <a:rPr lang="pt-BR" dirty="0"/>
              <a:t>Delegados credenciados para trabalhar nas eleições</a:t>
            </a:r>
          </a:p>
          <a:p>
            <a:pPr lvl="1">
              <a:defRPr/>
            </a:pPr>
            <a:r>
              <a:rPr lang="pt-BR" dirty="0"/>
              <a:t>Advogados dos candidatos, partidos ou coligações</a:t>
            </a:r>
          </a:p>
        </p:txBody>
      </p:sp>
    </p:spTree>
    <p:extLst>
      <p:ext uri="{BB962C8B-B14F-4D97-AF65-F5344CB8AC3E}">
        <p14:creationId xmlns:p14="http://schemas.microsoft.com/office/powerpoint/2010/main" val="16386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2497873"/>
            <a:ext cx="8229600" cy="3512875"/>
          </a:xfrm>
        </p:spPr>
        <p:txBody>
          <a:bodyPr/>
          <a:lstStyle/>
          <a:p>
            <a:pPr>
              <a:defRPr/>
            </a:pPr>
            <a:r>
              <a:rPr lang="pt-BR" dirty="0"/>
              <a:t>Limites específicos</a:t>
            </a:r>
          </a:p>
          <a:p>
            <a:pPr lvl="1">
              <a:defRPr/>
            </a:pPr>
            <a:r>
              <a:rPr lang="pt-BR" dirty="0"/>
              <a:t>Alimentação – 10% dos gastos contratados</a:t>
            </a:r>
          </a:p>
          <a:p>
            <a:pPr lvl="1">
              <a:defRPr/>
            </a:pPr>
            <a:r>
              <a:rPr lang="pt-BR" dirty="0"/>
              <a:t>Aluguel de veículos automotores – 20% dos gastos contratados</a:t>
            </a:r>
          </a:p>
        </p:txBody>
      </p:sp>
    </p:spTree>
    <p:extLst>
      <p:ext uri="{BB962C8B-B14F-4D97-AF65-F5344CB8AC3E}">
        <p14:creationId xmlns:p14="http://schemas.microsoft.com/office/powerpoint/2010/main" val="25019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4160" y="980729"/>
            <a:ext cx="7507224" cy="4357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3200" b="1" dirty="0">
                <a:solidFill>
                  <a:schemeClr val="tx1"/>
                </a:solidFill>
              </a:rPr>
              <a:t>2. Data de efetivação dos gastos eleitorais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560" y="2564780"/>
            <a:ext cx="7735824" cy="29216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Data da sua contratação, independentemente da realização do seu pagamento </a:t>
            </a:r>
          </a:p>
          <a:p>
            <a:pPr>
              <a:defRPr/>
            </a:pPr>
            <a:r>
              <a:rPr lang="pt-BR" altLang="pt-BR" dirty="0"/>
              <a:t>Exceção (a partir da convenção partidária)</a:t>
            </a:r>
          </a:p>
          <a:p>
            <a:pPr lvl="1">
              <a:defRPr/>
            </a:pPr>
            <a:r>
              <a:rPr lang="pt-BR" altLang="pt-BR" sz="2100" dirty="0"/>
              <a:t>Preparação da campanha e instalação física ou de página de internet de comitês de campanha e de partidos</a:t>
            </a:r>
          </a:p>
        </p:txBody>
      </p:sp>
    </p:spTree>
    <p:extLst>
      <p:ext uri="{BB962C8B-B14F-4D97-AF65-F5344CB8AC3E}">
        <p14:creationId xmlns:p14="http://schemas.microsoft.com/office/powerpoint/2010/main" val="294492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>
                <a:effectLst/>
              </a:rPr>
              <a:t>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2650" y="1605776"/>
            <a:ext cx="7872296" cy="376532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t-BR" altLang="pt-BR" sz="2800" dirty="0"/>
              <a:t>Abertura da conta com CNPJ atribuído pela Secretaria da Receita Federal</a:t>
            </a:r>
          </a:p>
          <a:p>
            <a:pPr>
              <a:defRPr/>
            </a:pPr>
            <a:r>
              <a:rPr lang="pt-BR" altLang="pt-BR" sz="2800" dirty="0"/>
              <a:t>Prazo para abertura</a:t>
            </a:r>
          </a:p>
          <a:p>
            <a:pPr lvl="1">
              <a:defRPr/>
            </a:pPr>
            <a:r>
              <a:rPr lang="pt-BR" altLang="pt-BR" sz="3000" dirty="0"/>
              <a:t>candidatos: 10 dias a contar da concessão do CNPJ </a:t>
            </a:r>
          </a:p>
          <a:p>
            <a:pPr lvl="1">
              <a:defRPr/>
            </a:pPr>
            <a:r>
              <a:rPr lang="pt-BR" altLang="pt-BR" sz="3000" b="1" dirty="0"/>
              <a:t>Partidos registrados após 15/08/2016, até 15/08 do ano eleitoral</a:t>
            </a:r>
            <a:r>
              <a:rPr lang="pt-BR" altLang="pt-BR" sz="3000" dirty="0"/>
              <a:t>, caso não tenham aberto a conta permanente Doações para Campanha</a:t>
            </a:r>
          </a:p>
          <a:p>
            <a:pPr>
              <a:defRPr/>
            </a:pPr>
            <a:r>
              <a:rPr lang="pt-BR" altLang="pt-BR" sz="2800" dirty="0"/>
              <a:t>Independentemente da existência de recursos financeiros</a:t>
            </a:r>
          </a:p>
          <a:p>
            <a:pPr>
              <a:defRPr/>
            </a:pP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val="151445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2665141"/>
            <a:ext cx="8229600" cy="3345607"/>
          </a:xfrm>
        </p:spPr>
        <p:txBody>
          <a:bodyPr/>
          <a:lstStyle/>
          <a:p>
            <a:pPr>
              <a:defRPr/>
            </a:pPr>
            <a:r>
              <a:rPr lang="pt-BR" dirty="0"/>
              <a:t>Requisitos</a:t>
            </a:r>
          </a:p>
          <a:p>
            <a:pPr lvl="1">
              <a:defRPr/>
            </a:pPr>
            <a:r>
              <a:rPr lang="pt-BR" dirty="0"/>
              <a:t>Formalização</a:t>
            </a:r>
          </a:p>
          <a:p>
            <a:pPr lvl="1">
              <a:defRPr/>
            </a:pPr>
            <a:r>
              <a:rPr lang="pt-BR" dirty="0"/>
              <a:t>Desembolso financeiro após a obtenção do CNPJ, abertura de conta específica e emissão de recibos eleitorais</a:t>
            </a:r>
          </a:p>
        </p:txBody>
      </p:sp>
    </p:spTree>
    <p:extLst>
      <p:ext uri="{BB962C8B-B14F-4D97-AF65-F5344CB8AC3E}">
        <p14:creationId xmlns:p14="http://schemas.microsoft.com/office/powerpoint/2010/main" val="35467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4444" y="692697"/>
            <a:ext cx="7886700" cy="78095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pt-BR" dirty="0"/>
              <a:t/>
            </a:r>
            <a:br>
              <a:rPr lang="pt-BR" altLang="pt-BR" dirty="0"/>
            </a:br>
            <a:r>
              <a:rPr lang="pt-BR" altLang="pt-BR" sz="3600" b="1" dirty="0">
                <a:solidFill>
                  <a:schemeClr val="tx1"/>
                </a:solidFill>
              </a:rPr>
              <a:t>3. Gastos de simpatizantes </a:t>
            </a:r>
            <a:r>
              <a:rPr lang="pt-BR" altLang="pt-BR" b="1" dirty="0">
                <a:solidFill>
                  <a:schemeClr val="tx1"/>
                </a:solidFill>
              </a:rPr>
              <a:t/>
            </a:r>
            <a:br>
              <a:rPr lang="pt-BR" altLang="pt-BR" b="1" dirty="0">
                <a:solidFill>
                  <a:schemeClr val="tx1"/>
                </a:solidFill>
              </a:rPr>
            </a:br>
            <a:endParaRPr lang="pt-BR" altLang="pt-BR" b="1" dirty="0">
              <a:solidFill>
                <a:schemeClr val="tx1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1544" y="1952196"/>
            <a:ext cx="8229600" cy="39212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Realizados por eleitor</a:t>
            </a:r>
          </a:p>
          <a:p>
            <a:pPr>
              <a:defRPr/>
            </a:pPr>
            <a:r>
              <a:rPr lang="pt-BR" altLang="pt-BR" dirty="0"/>
              <a:t>Até o limite de R$ 1.064,10</a:t>
            </a:r>
          </a:p>
          <a:p>
            <a:pPr>
              <a:defRPr/>
            </a:pPr>
            <a:r>
              <a:rPr lang="pt-BR" altLang="pt-BR" dirty="0"/>
              <a:t>Não reembolsados</a:t>
            </a:r>
          </a:p>
          <a:p>
            <a:pPr>
              <a:defRPr/>
            </a:pPr>
            <a:r>
              <a:rPr lang="pt-BR" altLang="pt-BR" dirty="0"/>
              <a:t>Documento fiscal em nome do eleitor</a:t>
            </a:r>
          </a:p>
          <a:p>
            <a:pPr>
              <a:defRPr/>
            </a:pPr>
            <a:r>
              <a:rPr lang="pt-BR" altLang="pt-BR" dirty="0"/>
              <a:t>Bens e serviços entregues ao candidato devem ser tratados como doação </a:t>
            </a:r>
            <a:endParaRPr lang="pt-BR" altLang="pt-BR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3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0" grpId="1"/>
      <p:bldP spid="99331" grpId="0" build="p"/>
      <p:bldP spid="99331" grpId="1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Número de Slide 5"/>
          <p:cNvSpPr txBox="1">
            <a:spLocks noGrp="1"/>
          </p:cNvSpPr>
          <p:nvPr/>
        </p:nvSpPr>
        <p:spPr bwMode="auto">
          <a:xfrm>
            <a:off x="7581900" y="5566172"/>
            <a:ext cx="1600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92831EC-386C-4323-9A83-E0C545ED5DBA}" type="slidenum">
              <a:rPr lang="pt-BR" altLang="pt-BR" sz="9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72</a:t>
            </a:fld>
            <a:endParaRPr lang="pt-BR" altLang="pt-BR" sz="900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3780" y="1103685"/>
            <a:ext cx="7886700" cy="3931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pt-BR" sz="3600" b="1" dirty="0">
                <a:solidFill>
                  <a:schemeClr val="tx1"/>
                </a:solidFill>
              </a:rPr>
              <a:t>4. Limite de gastos </a:t>
            </a:r>
            <a:r>
              <a:rPr lang="pt-BR" altLang="pt-BR" dirty="0">
                <a:solidFill>
                  <a:schemeClr val="tx1"/>
                </a:solidFill>
              </a:rPr>
              <a:t/>
            </a:r>
            <a:br>
              <a:rPr lang="pt-BR" altLang="pt-BR" dirty="0">
                <a:solidFill>
                  <a:schemeClr val="tx1"/>
                </a:solidFill>
              </a:rPr>
            </a:br>
            <a:endParaRPr lang="pt-BR" altLang="pt-BR" dirty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52650" y="1628800"/>
            <a:ext cx="7886700" cy="38611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b="1" dirty="0"/>
              <a:t>Nominais, mas apenas para as eleições de 2018:</a:t>
            </a:r>
          </a:p>
          <a:p>
            <a:pPr lvl="1">
              <a:defRPr/>
            </a:pPr>
            <a:r>
              <a:rPr lang="pt-BR" altLang="pt-BR" b="1" dirty="0"/>
              <a:t>Presidência – R$ 70 mi</a:t>
            </a:r>
          </a:p>
          <a:p>
            <a:pPr lvl="1">
              <a:defRPr/>
            </a:pPr>
            <a:r>
              <a:rPr lang="pt-BR" altLang="pt-BR" b="1" dirty="0"/>
              <a:t>Governador – R$ 2,8 mi a R$ 21 mi, conforme o eleitorado</a:t>
            </a:r>
          </a:p>
          <a:p>
            <a:pPr lvl="1">
              <a:defRPr/>
            </a:pPr>
            <a:r>
              <a:rPr lang="pt-BR" altLang="pt-BR" b="1" dirty="0"/>
              <a:t>Senador – R$ 2,5 mi a R$ 5,6 mi, conforme o eleitorado</a:t>
            </a:r>
          </a:p>
          <a:p>
            <a:pPr lvl="1">
              <a:defRPr/>
            </a:pPr>
            <a:r>
              <a:rPr lang="pt-BR" altLang="pt-BR" b="1" dirty="0"/>
              <a:t>Deputado Federal – R$ 2,5 mi</a:t>
            </a:r>
          </a:p>
          <a:p>
            <a:pPr lvl="1">
              <a:defRPr/>
            </a:pPr>
            <a:r>
              <a:rPr lang="pt-BR" altLang="pt-BR" b="1" dirty="0"/>
              <a:t>Deputado Estadual – R$ 1 mi</a:t>
            </a:r>
          </a:p>
          <a:p>
            <a:pPr>
              <a:defRPr/>
            </a:pPr>
            <a:r>
              <a:rPr lang="pt-BR" altLang="pt-BR" dirty="0"/>
              <a:t>Extrapolação – multa de 100% do excesso</a:t>
            </a:r>
          </a:p>
          <a:p>
            <a:pPr marL="0" indent="0">
              <a:buNone/>
              <a:defRPr/>
            </a:pPr>
            <a:endParaRPr lang="pt-BR" altLang="pt-BR" dirty="0"/>
          </a:p>
        </p:txBody>
      </p:sp>
      <p:sp>
        <p:nvSpPr>
          <p:cNvPr id="6" name="Texto explicativo em seta para a esquerda 5"/>
          <p:cNvSpPr/>
          <p:nvPr/>
        </p:nvSpPr>
        <p:spPr>
          <a:xfrm>
            <a:off x="8001661" y="804119"/>
            <a:ext cx="2167744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5º, </a:t>
            </a:r>
            <a:r>
              <a:rPr lang="pt-BR" sz="1200" dirty="0"/>
              <a:t>da Lei n. 13.488/2017</a:t>
            </a:r>
          </a:p>
        </p:txBody>
      </p:sp>
    </p:spTree>
    <p:extLst>
      <p:ext uri="{BB962C8B-B14F-4D97-AF65-F5344CB8AC3E}">
        <p14:creationId xmlns:p14="http://schemas.microsoft.com/office/powerpoint/2010/main" val="49116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2" grpId="1"/>
      <p:bldP spid="15363" grpId="0" build="p"/>
      <p:bldP spid="15363" grpId="1" build="p"/>
      <p:bldP spid="6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Santa </a:t>
            </a:r>
            <a:r>
              <a:rPr lang="pt-BR" dirty="0" err="1" smtClean="0"/>
              <a:t>catarina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Governador do Estado – R$ </a:t>
            </a:r>
            <a:r>
              <a:rPr lang="pt-BR" dirty="0" smtClean="0"/>
              <a:t>9,1 </a:t>
            </a:r>
            <a:r>
              <a:rPr lang="pt-BR" dirty="0"/>
              <a:t>milhão</a:t>
            </a:r>
          </a:p>
          <a:p>
            <a:r>
              <a:rPr lang="pt-BR" dirty="0"/>
              <a:t>Senador – R$ </a:t>
            </a:r>
            <a:r>
              <a:rPr lang="pt-BR" dirty="0" smtClean="0"/>
              <a:t>3,5 </a:t>
            </a:r>
            <a:r>
              <a:rPr lang="pt-BR" dirty="0"/>
              <a:t>milhão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72271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dirty="0">
                <a:effectLst/>
              </a:rPr>
              <a:t>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248" y="1789938"/>
            <a:ext cx="7525512" cy="366550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Limites</a:t>
            </a:r>
          </a:p>
          <a:p>
            <a:pPr lvl="1">
              <a:defRPr/>
            </a:pPr>
            <a:r>
              <a:rPr lang="pt-BR" altLang="pt-BR" dirty="0"/>
              <a:t>Total de gastos contratados</a:t>
            </a:r>
          </a:p>
          <a:p>
            <a:pPr lvl="1">
              <a:defRPr/>
            </a:pPr>
            <a:r>
              <a:rPr lang="pt-BR" altLang="pt-BR" dirty="0"/>
              <a:t>Gastos individualizados pelo partido</a:t>
            </a:r>
          </a:p>
          <a:p>
            <a:pPr lvl="1">
              <a:defRPr/>
            </a:pPr>
            <a:r>
              <a:rPr lang="pt-BR" altLang="pt-BR" dirty="0"/>
              <a:t>Transferências financeiras para outros partidos ou candidatos</a:t>
            </a:r>
          </a:p>
          <a:p>
            <a:pPr lvl="1">
              <a:defRPr/>
            </a:pPr>
            <a:r>
              <a:rPr lang="pt-BR" altLang="pt-BR" dirty="0"/>
              <a:t>Doações estimáveis em dinheiro recebidas</a:t>
            </a:r>
          </a:p>
        </p:txBody>
      </p:sp>
    </p:spTree>
    <p:extLst>
      <p:ext uri="{BB962C8B-B14F-4D97-AF65-F5344CB8AC3E}">
        <p14:creationId xmlns:p14="http://schemas.microsoft.com/office/powerpoint/2010/main" val="54825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3530" y="1916833"/>
            <a:ext cx="8229600" cy="4093915"/>
          </a:xfrm>
        </p:spPr>
        <p:txBody>
          <a:bodyPr/>
          <a:lstStyle/>
          <a:p>
            <a:pPr>
              <a:defRPr/>
            </a:pPr>
            <a:r>
              <a:rPr lang="pt-BR" dirty="0"/>
              <a:t>Não são computados no limite de gastos</a:t>
            </a:r>
          </a:p>
          <a:p>
            <a:pPr lvl="1">
              <a:defRPr/>
            </a:pPr>
            <a:r>
              <a:rPr lang="pt-BR" dirty="0"/>
              <a:t>Devolução de sobras de campanha</a:t>
            </a:r>
          </a:p>
          <a:p>
            <a:pPr lvl="1">
              <a:defRPr/>
            </a:pPr>
            <a:r>
              <a:rPr lang="pt-BR" b="1" dirty="0"/>
              <a:t>Nas eleições de 2018, as transferências relativas a valores doados por pessoas físicas e que, somados aos recursos públicos recebidos, ultrapassarem o limite de gastos estabelecido para a candidatura </a:t>
            </a:r>
          </a:p>
          <a:p>
            <a:pPr lvl="1">
              <a:defRPr/>
            </a:pPr>
            <a:endParaRPr lang="pt-BR" dirty="0"/>
          </a:p>
        </p:txBody>
      </p:sp>
      <p:sp>
        <p:nvSpPr>
          <p:cNvPr id="5" name="Texto explicativo em seta para a esquerda 4"/>
          <p:cNvSpPr/>
          <p:nvPr/>
        </p:nvSpPr>
        <p:spPr>
          <a:xfrm>
            <a:off x="9181687" y="3848807"/>
            <a:ext cx="2455776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8º, </a:t>
            </a:r>
            <a:r>
              <a:rPr lang="pt-BR" sz="1200" dirty="0"/>
              <a:t>da Lei n. 13.488/2017</a:t>
            </a:r>
          </a:p>
        </p:txBody>
      </p:sp>
    </p:spTree>
    <p:extLst>
      <p:ext uri="{BB962C8B-B14F-4D97-AF65-F5344CB8AC3E}">
        <p14:creationId xmlns:p14="http://schemas.microsoft.com/office/powerpoint/2010/main" val="285884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82473" y="764705"/>
            <a:ext cx="8569467" cy="7811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b="1" dirty="0"/>
              <a:t>5. Prazo final para arrecadação de recursos e realização de gastos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37232" y="2132857"/>
            <a:ext cx="7836408" cy="35595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Dia da eleição</a:t>
            </a:r>
          </a:p>
          <a:p>
            <a:pPr>
              <a:defRPr/>
            </a:pPr>
            <a:r>
              <a:rPr lang="pt-BR" altLang="pt-BR" dirty="0"/>
              <a:t>Exceção</a:t>
            </a:r>
          </a:p>
          <a:p>
            <a:pPr lvl="2">
              <a:defRPr/>
            </a:pPr>
            <a:r>
              <a:rPr lang="pt-BR" altLang="pt-BR" dirty="0"/>
              <a:t>Arrecadação para quitar despesas contraídas no período eleitoral e não pagas</a:t>
            </a:r>
          </a:p>
          <a:p>
            <a:pPr lvl="2">
              <a:defRPr/>
            </a:pPr>
            <a:r>
              <a:rPr lang="pt-BR" altLang="pt-BR" dirty="0"/>
              <a:t>Quitação até a data da entrega da prestação de contas</a:t>
            </a:r>
          </a:p>
          <a:p>
            <a:pPr lvl="2">
              <a:defRPr/>
            </a:pPr>
            <a:r>
              <a:rPr lang="pt-BR" altLang="pt-BR" dirty="0"/>
              <a:t>Razões</a:t>
            </a:r>
          </a:p>
        </p:txBody>
      </p:sp>
    </p:spTree>
    <p:extLst>
      <p:ext uri="{BB962C8B-B14F-4D97-AF65-F5344CB8AC3E}">
        <p14:creationId xmlns:p14="http://schemas.microsoft.com/office/powerpoint/2010/main" val="390151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924" y="889267"/>
            <a:ext cx="6185362" cy="9361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pt-BR" altLang="pt-BR" b="1" dirty="0"/>
              <a:t>6. Dívidas de campanha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Possibilidade de assunção de dívida pelo  partido político </a:t>
            </a:r>
          </a:p>
          <a:p>
            <a:pPr lvl="1">
              <a:defRPr/>
            </a:pPr>
            <a:r>
              <a:rPr lang="pt-BR" altLang="pt-BR" dirty="0"/>
              <a:t>Por decisão do órgão nacional</a:t>
            </a:r>
          </a:p>
          <a:p>
            <a:pPr lvl="1">
              <a:defRPr/>
            </a:pPr>
            <a:r>
              <a:rPr lang="pt-BR" altLang="pt-BR" dirty="0"/>
              <a:t>Acordo expressamente formalizado</a:t>
            </a:r>
          </a:p>
          <a:p>
            <a:pPr lvl="2">
              <a:defRPr/>
            </a:pPr>
            <a:r>
              <a:rPr lang="pt-BR" altLang="pt-BR" dirty="0"/>
              <a:t>Origem</a:t>
            </a:r>
          </a:p>
          <a:p>
            <a:pPr lvl="2">
              <a:defRPr/>
            </a:pPr>
            <a:r>
              <a:rPr lang="pt-BR" altLang="pt-BR" dirty="0"/>
              <a:t>Valor da obrigação</a:t>
            </a:r>
          </a:p>
          <a:p>
            <a:pPr lvl="2">
              <a:defRPr/>
            </a:pPr>
            <a:r>
              <a:rPr lang="pt-BR" altLang="pt-BR" dirty="0"/>
              <a:t>Dados e anuência do credor</a:t>
            </a:r>
          </a:p>
        </p:txBody>
      </p:sp>
    </p:spTree>
    <p:extLst>
      <p:ext uri="{BB962C8B-B14F-4D97-AF65-F5344CB8AC3E}">
        <p14:creationId xmlns:p14="http://schemas.microsoft.com/office/powerpoint/2010/main" val="104090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dirty="0"/>
              <a:t>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44825"/>
            <a:ext cx="8147248" cy="403244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pt-BR" altLang="pt-BR" dirty="0"/>
              <a:t>Cronograma de pagamento e quitação </a:t>
            </a:r>
          </a:p>
          <a:p>
            <a:pPr lvl="1">
              <a:defRPr/>
            </a:pPr>
            <a:r>
              <a:rPr lang="pt-BR" altLang="pt-BR" dirty="0"/>
              <a:t>Prazo para pagamento não superior ao prazo da prestação de contas da eleição subsequente para o mesmo cargo</a:t>
            </a:r>
          </a:p>
          <a:p>
            <a:pPr lvl="1">
              <a:defRPr/>
            </a:pPr>
            <a:r>
              <a:rPr lang="pt-BR" altLang="pt-BR" dirty="0"/>
              <a:t>Indicação da fonte dos recursos que serão utilizados para o pagamento</a:t>
            </a:r>
          </a:p>
          <a:p>
            <a:pPr>
              <a:defRPr/>
            </a:pPr>
            <a:r>
              <a:rPr lang="pt-BR" altLang="pt-BR" dirty="0"/>
              <a:t>Responsabilidade solidária</a:t>
            </a:r>
          </a:p>
          <a:p>
            <a:pPr>
              <a:defRPr/>
            </a:pPr>
            <a:r>
              <a:rPr lang="pt-BR" altLang="pt-BR" dirty="0"/>
              <a:t>Impedimento de rejeição de contas</a:t>
            </a:r>
          </a:p>
          <a:p>
            <a:pPr lvl="1">
              <a:defRPr/>
            </a:pPr>
            <a:endParaRPr lang="pt-BR" altLang="pt-BR" dirty="0"/>
          </a:p>
          <a:p>
            <a:pPr marL="0" indent="0">
              <a:buNone/>
              <a:defRPr/>
            </a:pP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val="338059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  <p:bldP spid="134147" grpId="1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2954" y="1772816"/>
            <a:ext cx="7525511" cy="33028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pt-BR" altLang="pt-BR" sz="2700" dirty="0"/>
          </a:p>
          <a:p>
            <a:pPr>
              <a:defRPr/>
            </a:pPr>
            <a:r>
              <a:rPr lang="pt-BR" altLang="pt-BR" dirty="0"/>
              <a:t>Valores para quitação de dívidas devem observar</a:t>
            </a:r>
          </a:p>
          <a:p>
            <a:pPr lvl="2">
              <a:defRPr/>
            </a:pPr>
            <a:r>
              <a:rPr lang="pt-BR" altLang="pt-BR" dirty="0"/>
              <a:t>Requisitos da Lei Eleitoral (limites e fontes)</a:t>
            </a:r>
          </a:p>
          <a:p>
            <a:pPr lvl="2">
              <a:defRPr/>
            </a:pPr>
            <a:r>
              <a:rPr lang="pt-BR" altLang="pt-BR" dirty="0"/>
              <a:t>Trânsito prévio pela conta bancária específica de campanha (salvo se pagos com Fundo Partidário)</a:t>
            </a:r>
          </a:p>
          <a:p>
            <a:pPr lvl="2">
              <a:defRPr/>
            </a:pPr>
            <a:r>
              <a:rPr lang="pt-BR" altLang="pt-BR" dirty="0"/>
              <a:t>Prestação de contas anual até a integral quitação</a:t>
            </a:r>
          </a:p>
          <a:p>
            <a:pPr lvl="2">
              <a:defRPr/>
            </a:pPr>
            <a:endParaRPr lang="pt-BR" altLang="pt-BR" sz="2100" dirty="0"/>
          </a:p>
        </p:txBody>
      </p:sp>
    </p:spTree>
    <p:extLst>
      <p:ext uri="{BB962C8B-B14F-4D97-AF65-F5344CB8AC3E}">
        <p14:creationId xmlns:p14="http://schemas.microsoft.com/office/powerpoint/2010/main" val="85055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9900" y="1484711"/>
            <a:ext cx="6172200" cy="86439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t-BR" altLang="pt-BR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0656" y="2347912"/>
            <a:ext cx="7927848" cy="36733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2800" dirty="0"/>
              <a:t>Obrigação de abertura de conta bancária distinta para Fundo Partidário </a:t>
            </a:r>
            <a:r>
              <a:rPr lang="pt-BR" altLang="pt-BR" sz="2800" b="1" dirty="0"/>
              <a:t>e para o Fundo Especial de Financiamento de Campanha (FEFC)</a:t>
            </a:r>
          </a:p>
          <a:p>
            <a:pPr>
              <a:defRPr/>
            </a:pPr>
            <a:r>
              <a:rPr lang="pt-BR" altLang="pt-BR" sz="2800" b="1" dirty="0"/>
              <a:t>Não pode haver transferência entre contas de natureza distintas </a:t>
            </a:r>
          </a:p>
          <a:p>
            <a:pPr marL="0" indent="0">
              <a:buNone/>
              <a:defRPr/>
            </a:pPr>
            <a:endParaRPr lang="pt-BR" altLang="pt-BR" dirty="0"/>
          </a:p>
        </p:txBody>
      </p:sp>
      <p:sp>
        <p:nvSpPr>
          <p:cNvPr id="4" name="Texto explicativo em seta para a esquerda 3"/>
          <p:cNvSpPr/>
          <p:nvPr/>
        </p:nvSpPr>
        <p:spPr>
          <a:xfrm>
            <a:off x="8602071" y="3212306"/>
            <a:ext cx="2647206" cy="599132"/>
          </a:xfrm>
          <a:prstGeom prst="lef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200" dirty="0"/>
              <a:t>RE - Art. 16-C</a:t>
            </a:r>
            <a:r>
              <a:rPr lang="pt-BR" sz="1200" dirty="0"/>
              <a:t> da Lei n. 9.504/97</a:t>
            </a:r>
          </a:p>
        </p:txBody>
      </p:sp>
    </p:spTree>
    <p:extLst>
      <p:ext uri="{BB962C8B-B14F-4D97-AF65-F5344CB8AC3E}">
        <p14:creationId xmlns:p14="http://schemas.microsoft.com/office/powerpoint/2010/main" val="369851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3" grpId="0" build="p"/>
      <p:bldP spid="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7568" y="908720"/>
            <a:ext cx="7886700" cy="62685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pt-BR" b="1" dirty="0"/>
              <a:t>7. Sobras de campanha </a:t>
            </a:r>
            <a:r>
              <a:rPr lang="pt-BR" altLang="pt-BR" dirty="0"/>
              <a:t/>
            </a:r>
            <a:br>
              <a:rPr lang="pt-BR" altLang="pt-BR" dirty="0"/>
            </a:br>
            <a:endParaRPr lang="pt-BR" altLang="pt-BR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536" y="1988841"/>
            <a:ext cx="8229600" cy="39212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Sobras de campanha</a:t>
            </a:r>
          </a:p>
          <a:p>
            <a:pPr lvl="2">
              <a:defRPr/>
            </a:pPr>
            <a:r>
              <a:rPr lang="pt-BR" altLang="pt-BR" dirty="0"/>
              <a:t>Receitas – Despesas</a:t>
            </a:r>
          </a:p>
          <a:p>
            <a:pPr lvl="2">
              <a:defRPr/>
            </a:pPr>
            <a:r>
              <a:rPr lang="pt-BR" altLang="pt-BR" dirty="0"/>
              <a:t>Bens e materiais permanentes</a:t>
            </a:r>
            <a:endParaRPr lang="pt-BR" altLang="pt-BR" dirty="0">
              <a:solidFill>
                <a:srgbClr val="FF5050"/>
              </a:solidFill>
            </a:endParaRPr>
          </a:p>
          <a:p>
            <a:pPr>
              <a:defRPr/>
            </a:pPr>
            <a:r>
              <a:rPr lang="pt-BR" altLang="pt-BR" dirty="0"/>
              <a:t>Declaração e comprovação de transferência ao partido da circunscrição do pleito na prestação de contas </a:t>
            </a:r>
          </a:p>
          <a:p>
            <a:pPr>
              <a:defRPr/>
            </a:pPr>
            <a:r>
              <a:rPr lang="pt-BR" altLang="pt-BR" dirty="0"/>
              <a:t>Aplicação das sobras</a:t>
            </a:r>
          </a:p>
        </p:txBody>
      </p:sp>
    </p:spTree>
    <p:extLst>
      <p:ext uri="{BB962C8B-B14F-4D97-AF65-F5344CB8AC3E}">
        <p14:creationId xmlns:p14="http://schemas.microsoft.com/office/powerpoint/2010/main" val="33490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6" grpId="1"/>
      <p:bldP spid="47107" grpId="0" build="p"/>
      <p:bldP spid="47107" grpId="1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b="1" dirty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1" y="1929161"/>
            <a:ext cx="9601196" cy="394670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Não havendo a transferência</a:t>
            </a:r>
          </a:p>
          <a:p>
            <a:pPr lvl="1">
              <a:defRPr/>
            </a:pPr>
            <a:r>
              <a:rPr lang="pt-BR" altLang="pt-BR" dirty="0"/>
              <a:t>Bancos comunicam previamente o titular da conta, fixando prazo de 10 dias para transferência</a:t>
            </a:r>
          </a:p>
          <a:p>
            <a:pPr lvl="1">
              <a:defRPr/>
            </a:pPr>
            <a:r>
              <a:rPr lang="pt-BR" altLang="pt-BR" dirty="0"/>
              <a:t>Transferência direta – não havendo conta na circunscrição, transferência para a direção nacional</a:t>
            </a:r>
          </a:p>
          <a:p>
            <a:pPr lvl="1">
              <a:defRPr/>
            </a:pPr>
            <a:r>
              <a:rPr lang="pt-BR" altLang="pt-BR" dirty="0"/>
              <a:t>Comunicação em 10 dias à Justiça Eleitoral</a:t>
            </a:r>
          </a:p>
          <a:p>
            <a:pPr lvl="1">
              <a:defRPr/>
            </a:pPr>
            <a:r>
              <a:rPr lang="pt-BR" altLang="pt-BR" b="1" dirty="0"/>
              <a:t>FEFC não constitui sobra de campanha</a:t>
            </a:r>
          </a:p>
        </p:txBody>
      </p:sp>
    </p:spTree>
    <p:extLst>
      <p:ext uri="{BB962C8B-B14F-4D97-AF65-F5344CB8AC3E}">
        <p14:creationId xmlns:p14="http://schemas.microsoft.com/office/powerpoint/2010/main" val="72568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6" grpId="1"/>
      <p:bldP spid="47107" grpId="0" build="p"/>
      <p:bldP spid="47107" grpId="1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63466" y="2187179"/>
            <a:ext cx="6172200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altLang="pt-BR" b="1" dirty="0"/>
              <a:t>Prestação de contas</a:t>
            </a:r>
          </a:p>
        </p:txBody>
      </p:sp>
      <p:pic>
        <p:nvPicPr>
          <p:cNvPr id="150532" name="Picture 4" descr="calcul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956" y="3482581"/>
            <a:ext cx="1339453" cy="167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34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0" grpId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1848" y="878116"/>
            <a:ext cx="7308304" cy="9941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pt-BR" b="1" dirty="0"/>
              <a:t>1. Quem, a quem, quando e como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52650" y="2060848"/>
            <a:ext cx="7886700" cy="34291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Quem deve prestar contas:</a:t>
            </a:r>
          </a:p>
          <a:p>
            <a:pPr lvl="2">
              <a:defRPr/>
            </a:pPr>
            <a:r>
              <a:rPr lang="pt-BR" altLang="pt-BR" dirty="0"/>
              <a:t>Candidato</a:t>
            </a:r>
          </a:p>
          <a:p>
            <a:pPr lvl="2">
              <a:defRPr/>
            </a:pPr>
            <a:r>
              <a:rPr lang="pt-BR" altLang="pt-BR" dirty="0"/>
              <a:t>Partido político, em todas as esferas</a:t>
            </a:r>
          </a:p>
          <a:p>
            <a:pPr lvl="3">
              <a:defRPr/>
            </a:pPr>
            <a:r>
              <a:rPr lang="pt-BR" altLang="pt-BR" b="1" dirty="0"/>
              <a:t>Partidos vigentes após a data prevista para o início das convenções partidárias</a:t>
            </a:r>
          </a:p>
        </p:txBody>
      </p:sp>
    </p:spTree>
    <p:extLst>
      <p:ext uri="{BB962C8B-B14F-4D97-AF65-F5344CB8AC3E}">
        <p14:creationId xmlns:p14="http://schemas.microsoft.com/office/powerpoint/2010/main" val="11146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3" grpId="0" build="p"/>
      <p:bldP spid="40963" grpId="1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pt-BR" altLang="pt-BR" dirty="0">
                <a:effectLst/>
              </a:rPr>
              <a:t> </a:t>
            </a:r>
            <a:br>
              <a:rPr lang="pt-BR" altLang="pt-BR" dirty="0">
                <a:effectLst/>
              </a:rPr>
            </a:br>
            <a:endParaRPr lang="pt-BR" altLang="pt-BR" dirty="0">
              <a:effectLst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1961" y="1940312"/>
            <a:ext cx="9645805" cy="31564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pt-BR" altLang="pt-BR" sz="11200" dirty="0"/>
              <a:t>A quem: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sz="11200" dirty="0"/>
              <a:t>Juiz Eleitoral</a:t>
            </a:r>
          </a:p>
          <a:p>
            <a:pPr lvl="2">
              <a:lnSpc>
                <a:spcPct val="90000"/>
              </a:lnSpc>
              <a:defRPr/>
            </a:pPr>
            <a:r>
              <a:rPr lang="pt-BR" altLang="pt-BR" sz="11200" dirty="0"/>
              <a:t>Diretório municipal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sz="11200" dirty="0"/>
              <a:t>TRE</a:t>
            </a:r>
          </a:p>
          <a:p>
            <a:pPr lvl="2">
              <a:lnSpc>
                <a:spcPct val="90000"/>
              </a:lnSpc>
              <a:defRPr/>
            </a:pPr>
            <a:r>
              <a:rPr lang="pt-BR" altLang="pt-BR" sz="11200" dirty="0"/>
              <a:t>Candidato (eleições estaduais)</a:t>
            </a:r>
          </a:p>
          <a:p>
            <a:pPr lvl="2">
              <a:lnSpc>
                <a:spcPct val="90000"/>
              </a:lnSpc>
              <a:defRPr/>
            </a:pPr>
            <a:r>
              <a:rPr lang="pt-BR" altLang="pt-BR" sz="11200" dirty="0"/>
              <a:t>Diretório estadual</a:t>
            </a:r>
          </a:p>
          <a:p>
            <a:pPr lvl="1">
              <a:lnSpc>
                <a:spcPct val="90000"/>
              </a:lnSpc>
              <a:defRPr/>
            </a:pPr>
            <a:r>
              <a:rPr lang="pt-BR" altLang="pt-BR" sz="11200" dirty="0"/>
              <a:t>TSE</a:t>
            </a:r>
          </a:p>
          <a:p>
            <a:pPr lvl="2">
              <a:lnSpc>
                <a:spcPct val="90000"/>
              </a:lnSpc>
              <a:defRPr/>
            </a:pPr>
            <a:r>
              <a:rPr lang="pt-BR" altLang="pt-BR" sz="11200" dirty="0"/>
              <a:t>Candidato (eleição para Presidente)</a:t>
            </a:r>
          </a:p>
          <a:p>
            <a:pPr lvl="2">
              <a:lnSpc>
                <a:spcPct val="90000"/>
              </a:lnSpc>
              <a:defRPr/>
            </a:pPr>
            <a:r>
              <a:rPr lang="pt-BR" altLang="pt-BR" sz="11200" dirty="0"/>
              <a:t>Diretório nacional</a:t>
            </a:r>
          </a:p>
          <a:p>
            <a:pPr>
              <a:lnSpc>
                <a:spcPct val="90000"/>
              </a:lnSpc>
              <a:defRPr/>
            </a:pPr>
            <a:endParaRPr lang="pt-BR" alt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482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dirty="0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Quando:</a:t>
            </a:r>
          </a:p>
          <a:p>
            <a:pPr lvl="2">
              <a:defRPr/>
            </a:pPr>
            <a:r>
              <a:rPr lang="pt-BR" altLang="pt-BR" dirty="0"/>
              <a:t>Primeiro turno – 6/11</a:t>
            </a:r>
          </a:p>
          <a:p>
            <a:pPr lvl="2">
              <a:defRPr/>
            </a:pPr>
            <a:r>
              <a:rPr lang="pt-BR" altLang="pt-BR" dirty="0"/>
              <a:t>Segundo turno – </a:t>
            </a:r>
            <a:r>
              <a:rPr lang="pt-BR" altLang="pt-BR" dirty="0" smtClean="0"/>
              <a:t>17/11</a:t>
            </a:r>
            <a:endParaRPr lang="pt-BR" altLang="pt-BR" dirty="0"/>
          </a:p>
          <a:p>
            <a:pPr>
              <a:defRPr/>
            </a:pPr>
            <a:r>
              <a:rPr lang="pt-BR" altLang="pt-BR" dirty="0"/>
              <a:t>Como:</a:t>
            </a:r>
          </a:p>
          <a:p>
            <a:pPr lvl="2">
              <a:defRPr/>
            </a:pPr>
            <a:r>
              <a:rPr lang="pt-BR" altLang="pt-BR" dirty="0"/>
              <a:t>Utilizando o SPCE – Sistema de Prestação de Contas de Campanha Eleitoral</a:t>
            </a:r>
          </a:p>
        </p:txBody>
      </p:sp>
    </p:spTree>
    <p:extLst>
      <p:ext uri="{BB962C8B-B14F-4D97-AF65-F5344CB8AC3E}">
        <p14:creationId xmlns:p14="http://schemas.microsoft.com/office/powerpoint/2010/main" val="1402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7" grpId="1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dirty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844825"/>
            <a:ext cx="8229600" cy="4281339"/>
          </a:xfrm>
        </p:spPr>
        <p:txBody>
          <a:bodyPr/>
          <a:lstStyle/>
          <a:p>
            <a:pPr>
              <a:defRPr/>
            </a:pPr>
            <a:r>
              <a:rPr lang="pt-BR" altLang="pt-BR" dirty="0"/>
              <a:t>Ausência de movimentação financeira não isenta da responsabilidade de prestar contas</a:t>
            </a:r>
          </a:p>
          <a:p>
            <a:pPr>
              <a:defRPr/>
            </a:pPr>
            <a:r>
              <a:rPr lang="pt-BR" altLang="pt-BR" dirty="0"/>
              <a:t>Prova de eventual ausência de movimentação financeira</a:t>
            </a:r>
          </a:p>
          <a:p>
            <a:pPr lvl="2">
              <a:defRPr/>
            </a:pPr>
            <a:r>
              <a:rPr lang="pt-BR" altLang="pt-BR" dirty="0"/>
              <a:t>Imprescindível a apresentação de extratos bancários ou declaração bancária</a:t>
            </a:r>
          </a:p>
          <a:p>
            <a:pPr lvl="2">
              <a:defRPr/>
            </a:pPr>
            <a:r>
              <a:rPr lang="pt-BR" altLang="pt-BR" dirty="0"/>
              <a:t>Revogação da Súmula 16 do TSE</a:t>
            </a:r>
          </a:p>
        </p:txBody>
      </p:sp>
    </p:spTree>
    <p:extLst>
      <p:ext uri="{BB962C8B-B14F-4D97-AF65-F5344CB8AC3E}">
        <p14:creationId xmlns:p14="http://schemas.microsoft.com/office/powerpoint/2010/main" val="35805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1" grpId="1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dirty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16833"/>
            <a:ext cx="8229600" cy="4209331"/>
          </a:xfrm>
        </p:spPr>
        <p:txBody>
          <a:bodyPr/>
          <a:lstStyle/>
          <a:p>
            <a:pPr>
              <a:defRPr/>
            </a:pPr>
            <a:r>
              <a:rPr lang="pt-BR" altLang="pt-BR" dirty="0"/>
              <a:t>Prestação de contas parcial</a:t>
            </a:r>
          </a:p>
          <a:p>
            <a:pPr lvl="1">
              <a:defRPr/>
            </a:pPr>
            <a:r>
              <a:rPr lang="pt-BR" altLang="pt-BR" dirty="0"/>
              <a:t>Doações financeiras – em até 72 horas do recebimento</a:t>
            </a:r>
          </a:p>
          <a:p>
            <a:pPr lvl="1">
              <a:defRPr/>
            </a:pPr>
            <a:r>
              <a:rPr lang="pt-BR" altLang="pt-BR" dirty="0"/>
              <a:t>9 a 13 de setembro – início até o dia 8 de setembro</a:t>
            </a:r>
          </a:p>
        </p:txBody>
      </p:sp>
    </p:spTree>
    <p:extLst>
      <p:ext uri="{BB962C8B-B14F-4D97-AF65-F5344CB8AC3E}">
        <p14:creationId xmlns:p14="http://schemas.microsoft.com/office/powerpoint/2010/main" val="21700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1" grpId="1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648" y="764704"/>
            <a:ext cx="6172200" cy="59769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2. Dever de prestar contas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916832"/>
            <a:ext cx="8229600" cy="39015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Renúncia</a:t>
            </a:r>
          </a:p>
          <a:p>
            <a:pPr>
              <a:defRPr/>
            </a:pPr>
            <a:r>
              <a:rPr lang="pt-BR" altLang="pt-BR" dirty="0"/>
              <a:t>Substituição </a:t>
            </a:r>
          </a:p>
          <a:p>
            <a:pPr>
              <a:defRPr/>
            </a:pPr>
            <a:r>
              <a:rPr lang="pt-BR" altLang="pt-BR" dirty="0"/>
              <a:t>Indeferimento do registro</a:t>
            </a:r>
          </a:p>
          <a:p>
            <a:pPr>
              <a:defRPr/>
            </a:pPr>
            <a:r>
              <a:rPr lang="pt-BR" altLang="pt-BR" dirty="0"/>
              <a:t>Falecimento </a:t>
            </a:r>
          </a:p>
          <a:p>
            <a:pPr>
              <a:defRPr/>
            </a:pPr>
            <a:r>
              <a:rPr lang="pt-BR" altLang="pt-BR" dirty="0"/>
              <a:t>Mesmo não tendo havido campanha eleitoral </a:t>
            </a:r>
          </a:p>
          <a:p>
            <a:pPr>
              <a:defRPr/>
            </a:pPr>
            <a:r>
              <a:rPr lang="pt-BR" altLang="pt-BR" dirty="0"/>
              <a:t>Responsabilidade do candidato</a:t>
            </a:r>
          </a:p>
        </p:txBody>
      </p:sp>
    </p:spTree>
    <p:extLst>
      <p:ext uri="{BB962C8B-B14F-4D97-AF65-F5344CB8AC3E}">
        <p14:creationId xmlns:p14="http://schemas.microsoft.com/office/powerpoint/2010/main" val="7697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b="1" dirty="0"/>
              <a:t> 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Obrigatoriedade de constituição de advogado (natureza judicial)</a:t>
            </a:r>
          </a:p>
          <a:p>
            <a:pPr>
              <a:defRPr/>
            </a:pPr>
            <a:r>
              <a:rPr lang="pt-BR" altLang="pt-BR" dirty="0"/>
              <a:t>Obrigatoriedade de assinatura de contador</a:t>
            </a:r>
          </a:p>
          <a:p>
            <a:pPr lvl="1">
              <a:defRPr/>
            </a:pPr>
            <a:endParaRPr lang="pt-BR" altLang="pt-BR" sz="2100" dirty="0"/>
          </a:p>
          <a:p>
            <a:pPr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3894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2" grpId="1"/>
      <p:bldP spid="143363" grpId="0" build="p"/>
      <p:bldP spid="14336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altLang="pt-BR" sz="2800" dirty="0"/>
              <a:t>Obrigatoriedade de abertura de conta não se aplica:</a:t>
            </a:r>
          </a:p>
          <a:p>
            <a:pPr lvl="1">
              <a:defRPr/>
            </a:pPr>
            <a:r>
              <a:rPr lang="pt-BR" altLang="pt-BR" dirty="0"/>
              <a:t>à circunscrição onde não haja agência ou posto bancário;</a:t>
            </a:r>
          </a:p>
          <a:p>
            <a:pPr lvl="1">
              <a:defRPr/>
            </a:pPr>
            <a:r>
              <a:rPr lang="pt-BR" altLang="pt-BR" b="1" dirty="0"/>
              <a:t>ao candidato que renunciou ao registro antes do fim do prazo de 10 (dez) dias a contar da emissão do CNPJ de campanha, desde que não haja indícios de arrecadação de recursos e realização de gastos eleitorais</a:t>
            </a:r>
            <a:r>
              <a:rPr lang="pt-BR" altLang="pt-BR" dirty="0"/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36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2632" y="692696"/>
            <a:ext cx="7973995" cy="59769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pt-BR" altLang="pt-BR" sz="3200" b="1" dirty="0"/>
              <a:t>3. Composição da prestação de contas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520175"/>
            <a:ext cx="8229600" cy="36059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dirty="0"/>
              <a:t>Ainda que sem movimentação financeira</a:t>
            </a:r>
          </a:p>
          <a:p>
            <a:pPr lvl="1">
              <a:defRPr/>
            </a:pPr>
            <a:r>
              <a:rPr lang="pt-BR" altLang="pt-BR" dirty="0"/>
              <a:t>Informações lançadas no SPCE</a:t>
            </a:r>
          </a:p>
          <a:p>
            <a:pPr lvl="1">
              <a:defRPr/>
            </a:pPr>
            <a:r>
              <a:rPr lang="pt-BR" altLang="pt-BR" dirty="0"/>
              <a:t>Documentos</a:t>
            </a:r>
          </a:p>
          <a:p>
            <a:pPr lvl="1">
              <a:defRPr/>
            </a:pPr>
            <a:endParaRPr lang="pt-BR" altLang="pt-BR" sz="2100" dirty="0"/>
          </a:p>
          <a:p>
            <a:pPr lvl="1"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7695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b="1" dirty="0"/>
              <a:t> 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600201"/>
            <a:ext cx="7355160" cy="39659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Entrega pela internet - </a:t>
            </a:r>
            <a:r>
              <a:rPr lang="pt-BR" altLang="pt-BR" b="1" dirty="0"/>
              <a:t>PJE</a:t>
            </a:r>
            <a:endParaRPr lang="pt-BR" altLang="pt-BR" dirty="0"/>
          </a:p>
          <a:p>
            <a:pPr>
              <a:defRPr/>
            </a:pPr>
            <a:r>
              <a:rPr lang="pt-BR" altLang="pt-BR" b="1" dirty="0"/>
              <a:t>Contas parciais – diretamente pela internet, autuadas no PJE</a:t>
            </a:r>
          </a:p>
          <a:p>
            <a:pPr>
              <a:defRPr/>
            </a:pPr>
            <a:r>
              <a:rPr lang="pt-BR" altLang="pt-BR" b="1" dirty="0"/>
              <a:t>Prestação de contas final – juntada à parcial</a:t>
            </a:r>
          </a:p>
          <a:p>
            <a:pPr>
              <a:defRPr/>
            </a:pPr>
            <a:r>
              <a:rPr lang="pt-BR" altLang="pt-BR" dirty="0"/>
              <a:t>Protocolização:</a:t>
            </a:r>
          </a:p>
          <a:p>
            <a:pPr lvl="1">
              <a:defRPr/>
            </a:pPr>
            <a:r>
              <a:rPr lang="pt-BR" altLang="pt-BR" sz="2100" dirty="0"/>
              <a:t>Extrato de prestação de contas </a:t>
            </a:r>
            <a:r>
              <a:rPr lang="pt-BR" altLang="pt-BR" sz="2100" b="1" dirty="0"/>
              <a:t>digitalizado</a:t>
            </a:r>
            <a:r>
              <a:rPr lang="pt-BR" altLang="pt-BR" sz="2100" dirty="0"/>
              <a:t> (certificando a entrega eletrônica)</a:t>
            </a:r>
          </a:p>
          <a:p>
            <a:pPr lvl="1">
              <a:defRPr/>
            </a:pPr>
            <a:r>
              <a:rPr lang="pt-BR" altLang="pt-BR" sz="2100" dirty="0"/>
              <a:t>Documentos obrigatórios </a:t>
            </a:r>
            <a:r>
              <a:rPr lang="pt-BR" altLang="pt-BR" sz="2100" b="1" dirty="0"/>
              <a:t>em mídia eletrônica</a:t>
            </a:r>
          </a:p>
          <a:p>
            <a:pPr>
              <a:defRPr/>
            </a:pPr>
            <a:r>
              <a:rPr lang="pt-BR" altLang="pt-BR" b="1" dirty="0"/>
              <a:t>Zonas eleitorais – processos físicos</a:t>
            </a:r>
            <a:endParaRPr lang="pt-BR" altLang="pt-BR" dirty="0"/>
          </a:p>
          <a:p>
            <a:pPr lvl="1">
              <a:defRPr/>
            </a:pPr>
            <a:endParaRPr lang="pt-BR" altLang="pt-BR" sz="2100" dirty="0"/>
          </a:p>
          <a:p>
            <a:pPr>
              <a:defRPr/>
            </a:pP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val="140645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2" grpId="1"/>
      <p:bldP spid="143363" grpId="0" build="p"/>
      <p:bldP spid="143363" grpId="1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b="1" dirty="0"/>
              <a:t> 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pt-BR" altLang="pt-BR" dirty="0"/>
              <a:t>Possibilidade de impugnação</a:t>
            </a:r>
          </a:p>
          <a:p>
            <a:pPr lvl="1">
              <a:defRPr/>
            </a:pPr>
            <a:r>
              <a:rPr lang="pt-BR" altLang="pt-BR" dirty="0"/>
              <a:t>3 dias da publicação de edital</a:t>
            </a:r>
          </a:p>
          <a:p>
            <a:pPr>
              <a:defRPr/>
            </a:pP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val="382691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2" grpId="1"/>
      <p:bldP spid="143363" grpId="0" build="p"/>
      <p:bldP spid="143363" grpId="1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3625" y="692696"/>
            <a:ext cx="7854684" cy="59769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altLang="pt-BR" sz="3200" b="1" dirty="0"/>
              <a:t>4. Prestação de contas simplificada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6104" y="2408662"/>
            <a:ext cx="7543800" cy="304678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dirty="0"/>
              <a:t>Municípios com menos de 50 mil eleitores </a:t>
            </a:r>
          </a:p>
          <a:p>
            <a:pPr>
              <a:defRPr/>
            </a:pPr>
            <a:r>
              <a:rPr lang="pt-BR" altLang="pt-BR" dirty="0"/>
              <a:t>Movimentação financeira de no máximo R$ 20.000,00 – qualquer eleitorado</a:t>
            </a:r>
          </a:p>
          <a:p>
            <a:pPr>
              <a:defRPr/>
            </a:pPr>
            <a:r>
              <a:rPr lang="pt-BR" altLang="pt-BR" dirty="0"/>
              <a:t>Análise informatizada e simplificada</a:t>
            </a:r>
          </a:p>
          <a:p>
            <a:pPr>
              <a:defRPr/>
            </a:pPr>
            <a:r>
              <a:rPr lang="pt-BR" altLang="pt-BR" b="1" dirty="0"/>
              <a:t>Possibilidade de adoção da análise simplificada para contas de candidatos não eleitos</a:t>
            </a:r>
          </a:p>
          <a:p>
            <a:pPr lvl="1">
              <a:defRPr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83644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As contas simplificadas serão julgadas sem a realização de diligências, desde que verificadas, cumulativamente, as seguintes hipóteses:</a:t>
            </a:r>
          </a:p>
          <a:p>
            <a:pPr lvl="1"/>
            <a:r>
              <a:rPr lang="pt-BR" b="1" dirty="0"/>
              <a:t>inexistência de impugnação;</a:t>
            </a:r>
          </a:p>
          <a:p>
            <a:pPr lvl="1"/>
            <a:r>
              <a:rPr lang="pt-BR" b="1" dirty="0"/>
              <a:t>emissão de parecer conclusivo pela unidade técnica nos Tribunais, ou pelo Chefe de Cartório, nas Zonas Eleitorais, sem identificação de nenhuma irregularidade grave; e </a:t>
            </a:r>
          </a:p>
          <a:p>
            <a:pPr lvl="1"/>
            <a:r>
              <a:rPr lang="pt-BR" b="1" dirty="0"/>
              <a:t>parecer favorável do Ministério Público Eleitoral.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95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Não sendo possível decidir de plano sobre a regularidade das contas, com os elementos constantes dos autos, a autoridade eleitoral:</a:t>
            </a:r>
          </a:p>
          <a:p>
            <a:pPr lvl="1"/>
            <a:r>
              <a:rPr lang="pt-BR" b="1" dirty="0"/>
              <a:t>determinará a realização de diligência, que deverá ser cumprida no prazo de 3 (três) dias, </a:t>
            </a:r>
          </a:p>
          <a:p>
            <a:pPr lvl="1"/>
            <a:r>
              <a:rPr lang="pt-BR" b="1" dirty="0"/>
              <a:t>seguindo-se novas manifestações da unidade técnica nos Tribunais, e do Chefe de Cartório, nas Zonas Eleitorais, </a:t>
            </a:r>
          </a:p>
          <a:p>
            <a:pPr lvl="1"/>
            <a:r>
              <a:rPr lang="pt-BR" b="1" dirty="0"/>
              <a:t>e do Ministério Público Eleitoral, este no prazo de 2 (dois) dias, após o que o feito será julgado.</a:t>
            </a:r>
          </a:p>
        </p:txBody>
      </p:sp>
    </p:spTree>
    <p:extLst>
      <p:ext uri="{BB962C8B-B14F-4D97-AF65-F5344CB8AC3E}">
        <p14:creationId xmlns:p14="http://schemas.microsoft.com/office/powerpoint/2010/main" val="41058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0466" y="585216"/>
            <a:ext cx="6163733" cy="1499616"/>
          </a:xfrm>
        </p:spPr>
        <p:txBody>
          <a:bodyPr/>
          <a:lstStyle/>
          <a:p>
            <a:r>
              <a:rPr lang="pt-BR" dirty="0" smtClean="0"/>
              <a:t>Obrigada!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3285066"/>
            <a:ext cx="9720073" cy="2622573"/>
          </a:xfrm>
        </p:spPr>
        <p:txBody>
          <a:bodyPr/>
          <a:lstStyle/>
          <a:p>
            <a:r>
              <a:rPr lang="pt-BR" dirty="0" smtClean="0"/>
              <a:t>Suporte – SAC Eleitoral</a:t>
            </a:r>
          </a:p>
        </p:txBody>
      </p:sp>
    </p:spTree>
    <p:extLst>
      <p:ext uri="{BB962C8B-B14F-4D97-AF65-F5344CB8AC3E}">
        <p14:creationId xmlns:p14="http://schemas.microsoft.com/office/powerpoint/2010/main" val="89962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Eleicoes2018">
      <a:dk1>
        <a:sysClr val="windowText" lastClr="000000"/>
      </a:dk1>
      <a:lt1>
        <a:sysClr val="window" lastClr="FFFFFF"/>
      </a:lt1>
      <a:dk2>
        <a:srgbClr val="273F6A"/>
      </a:dk2>
      <a:lt2>
        <a:srgbClr val="DFE3E5"/>
      </a:lt2>
      <a:accent1>
        <a:srgbClr val="3C5DA8"/>
      </a:accent1>
      <a:accent2>
        <a:srgbClr val="3B693A"/>
      </a:accent2>
      <a:accent3>
        <a:srgbClr val="FDC300"/>
      </a:accent3>
      <a:accent4>
        <a:srgbClr val="273F6A"/>
      </a:accent4>
      <a:accent5>
        <a:srgbClr val="274A27"/>
      </a:accent5>
      <a:accent6>
        <a:srgbClr val="EBAC00"/>
      </a:accent6>
      <a:hlink>
        <a:srgbClr val="3B693A"/>
      </a:hlink>
      <a:folHlink>
        <a:srgbClr val="274A27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Eleicoes2018.pptx" id="{8237BAFB-917E-42C8-B5AA-8DFE8A12D764}" vid="{F817C92D-B69D-45C5-A470-FE77E9D84E2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ModeloEleicoes2018</Template>
  <TotalTime>18</TotalTime>
  <Words>3419</Words>
  <Application>Microsoft Office PowerPoint</Application>
  <PresentationFormat>Widescreen</PresentationFormat>
  <Paragraphs>432</Paragraphs>
  <Slides>96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96</vt:i4>
      </vt:variant>
    </vt:vector>
  </HeadingPairs>
  <TitlesOfParts>
    <vt:vector size="104" baseType="lpstr">
      <vt:lpstr>Arial</vt:lpstr>
      <vt:lpstr>Calibri</vt:lpstr>
      <vt:lpstr>Tahoma</vt:lpstr>
      <vt:lpstr>Tw Cen MT</vt:lpstr>
      <vt:lpstr>Tw Cen MT Condensed</vt:lpstr>
      <vt:lpstr>Wingdings</vt:lpstr>
      <vt:lpstr>Wingdings 3</vt:lpstr>
      <vt:lpstr>Integral</vt:lpstr>
      <vt:lpstr>Apresentação do PowerPoint</vt:lpstr>
      <vt:lpstr>  </vt:lpstr>
      <vt:lpstr>Arrecadação de recursos</vt:lpstr>
      <vt:lpstr>1. Requisitos para arrecadação</vt:lpstr>
      <vt:lpstr>1.1. CNPJ</vt:lpstr>
      <vt:lpstr>1.2. Conta bancária </vt:lpstr>
      <vt:lpstr> </vt:lpstr>
      <vt:lpstr> </vt:lpstr>
      <vt:lpstr> </vt:lpstr>
      <vt:lpstr> </vt:lpstr>
      <vt:lpstr> </vt:lpstr>
      <vt:lpstr> </vt:lpstr>
      <vt:lpstr> </vt:lpstr>
      <vt:lpstr> </vt:lpstr>
      <vt:lpstr>1.3. Recibos eleitorais </vt:lpstr>
      <vt:lpstr>  </vt:lpstr>
      <vt:lpstr> </vt:lpstr>
      <vt:lpstr> </vt:lpstr>
      <vt:lpstr>2. Espécies de recursos</vt:lpstr>
      <vt:lpstr>  </vt:lpstr>
      <vt:lpstr>2.1. Bens estimáveis em dinheiro fornecidos pelo candidato</vt:lpstr>
      <vt:lpstr>2.2. Bens estimáveis em dinheiro fornecidos por terceiros</vt:lpstr>
      <vt:lpstr> </vt:lpstr>
      <vt:lpstr>3. Origem dos recursos  </vt:lpstr>
      <vt:lpstr> </vt:lpstr>
      <vt:lpstr>3.1. STF – ADI 4.650</vt:lpstr>
      <vt:lpstr>3.2. Empréstimos pessoais</vt:lpstr>
      <vt:lpstr> </vt:lpstr>
      <vt:lpstr>Apresentação do PowerPoint</vt:lpstr>
      <vt:lpstr>Apresentação do PowerPoint</vt:lpstr>
      <vt:lpstr>3.4. Distribuição do FEFC</vt:lpstr>
      <vt:lpstr> </vt:lpstr>
      <vt:lpstr>3.5. Recursos aplicados por partidos políticos  </vt:lpstr>
      <vt:lpstr> </vt:lpstr>
      <vt:lpstr> </vt:lpstr>
      <vt:lpstr>4. Doações</vt:lpstr>
      <vt:lpstr> </vt:lpstr>
      <vt:lpstr> </vt:lpstr>
      <vt:lpstr>4.1. Moedas virtuais</vt:lpstr>
      <vt:lpstr>4.2. Financiamento coletivo</vt:lpstr>
      <vt:lpstr> </vt:lpstr>
      <vt:lpstr> </vt:lpstr>
      <vt:lpstr> </vt:lpstr>
      <vt:lpstr> </vt:lpstr>
      <vt:lpstr> </vt:lpstr>
      <vt:lpstr>4.3. Doações pela internet</vt:lpstr>
      <vt:lpstr> </vt:lpstr>
      <vt:lpstr>  </vt:lpstr>
      <vt:lpstr> </vt:lpstr>
      <vt:lpstr> </vt:lpstr>
      <vt:lpstr>5. Fontes vedadas  </vt:lpstr>
      <vt:lpstr> </vt:lpstr>
      <vt:lpstr> </vt:lpstr>
      <vt:lpstr> </vt:lpstr>
      <vt:lpstr> </vt:lpstr>
      <vt:lpstr>6. Recursos não identificados </vt:lpstr>
      <vt:lpstr> </vt:lpstr>
      <vt:lpstr>7. Comercialização de bens e realização de eventos</vt:lpstr>
      <vt:lpstr>Gastos eleitorais e sobras de campanha</vt:lpstr>
      <vt:lpstr>Gastos eleitorais  </vt:lpstr>
      <vt:lpstr> </vt:lpstr>
      <vt:lpstr> </vt:lpstr>
      <vt:lpstr>1.1. Forma de pagamento</vt:lpstr>
      <vt:lpstr>1.2. Moedas virtuais</vt:lpstr>
      <vt:lpstr>1.3. Fundo de caixa</vt:lpstr>
      <vt:lpstr> </vt:lpstr>
      <vt:lpstr> </vt:lpstr>
      <vt:lpstr> </vt:lpstr>
      <vt:lpstr>2. Data de efetivação dos gastos eleitorais</vt:lpstr>
      <vt:lpstr> </vt:lpstr>
      <vt:lpstr> 3. Gastos de simpatizantes  </vt:lpstr>
      <vt:lpstr>4. Limite de gastos  </vt:lpstr>
      <vt:lpstr>Santa catarina</vt:lpstr>
      <vt:lpstr> </vt:lpstr>
      <vt:lpstr> </vt:lpstr>
      <vt:lpstr>5. Prazo final para arrecadação de recursos e realização de gastos</vt:lpstr>
      <vt:lpstr>6. Dívidas de campanha</vt:lpstr>
      <vt:lpstr> </vt:lpstr>
      <vt:lpstr>Apresentação do PowerPoint</vt:lpstr>
      <vt:lpstr>7. Sobras de campanha  </vt:lpstr>
      <vt:lpstr> </vt:lpstr>
      <vt:lpstr>Prestação de contas</vt:lpstr>
      <vt:lpstr>1. Quem, a quem, quando e como</vt:lpstr>
      <vt:lpstr>  </vt:lpstr>
      <vt:lpstr> </vt:lpstr>
      <vt:lpstr> </vt:lpstr>
      <vt:lpstr> </vt:lpstr>
      <vt:lpstr>2. Dever de prestar contas</vt:lpstr>
      <vt:lpstr> </vt:lpstr>
      <vt:lpstr>3. Composição da prestação de contas</vt:lpstr>
      <vt:lpstr> </vt:lpstr>
      <vt:lpstr> </vt:lpstr>
      <vt:lpstr>4. Prestação de contas simplificada</vt:lpstr>
      <vt:lpstr> </vt:lpstr>
      <vt:lpstr> </vt:lpstr>
      <vt:lpstr>Obrigada! </vt:lpstr>
    </vt:vector>
  </TitlesOfParts>
  <Company>Tribunal Regional Eleitoral de Santa Catarina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Denise Goulart Schlickmann</dc:creator>
  <cp:lastModifiedBy>Denise Goulart Schlickmann</cp:lastModifiedBy>
  <cp:revision>4</cp:revision>
  <dcterms:created xsi:type="dcterms:W3CDTF">2018-06-25T22:55:47Z</dcterms:created>
  <dcterms:modified xsi:type="dcterms:W3CDTF">2018-07-13T22:07:55Z</dcterms:modified>
</cp:coreProperties>
</file>